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DM Sans" panose="020B0604020202020204" charset="0"/>
      <p:regular r:id="rId18"/>
    </p:embeddedFont>
    <p:embeddedFont>
      <p:font typeface="DM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5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26" r="875"/>
          <a:stretch>
            <a:fillRect/>
          </a:stretch>
        </p:blipFill>
        <p:spPr>
          <a:xfrm>
            <a:off x="12615980" y="3116002"/>
            <a:ext cx="5503838" cy="4422499"/>
          </a:xfrm>
          <a:prstGeom prst="rect">
            <a:avLst/>
          </a:prstGeom>
        </p:spPr>
      </p:pic>
      <p:pic>
        <p:nvPicPr>
          <p:cNvPr id="3" name="Picture 3"/>
          <p:cNvPicPr>
            <a:picLocks noChangeAspect="1"/>
          </p:cNvPicPr>
          <p:nvPr/>
        </p:nvPicPr>
        <p:blipFill>
          <a:blip r:embed="rId3"/>
          <a:srcRect t="5937" b="11183"/>
          <a:stretch>
            <a:fillRect/>
          </a:stretch>
        </p:blipFill>
        <p:spPr>
          <a:xfrm>
            <a:off x="13025293" y="3325000"/>
            <a:ext cx="4685213" cy="2588683"/>
          </a:xfrm>
          <a:prstGeom prst="rect">
            <a:avLst/>
          </a:prstGeom>
        </p:spPr>
      </p:pic>
      <p:grpSp>
        <p:nvGrpSpPr>
          <p:cNvPr id="4" name="Group 4"/>
          <p:cNvGrpSpPr/>
          <p:nvPr/>
        </p:nvGrpSpPr>
        <p:grpSpPr>
          <a:xfrm>
            <a:off x="1028700" y="2507616"/>
            <a:ext cx="10742431" cy="5271768"/>
            <a:chOff x="0" y="0"/>
            <a:chExt cx="14323241" cy="7029024"/>
          </a:xfrm>
        </p:grpSpPr>
        <p:sp>
          <p:nvSpPr>
            <p:cNvPr id="5" name="TextBox 5"/>
            <p:cNvSpPr txBox="1"/>
            <p:nvPr/>
          </p:nvSpPr>
          <p:spPr>
            <a:xfrm>
              <a:off x="0" y="6494990"/>
              <a:ext cx="14323241" cy="534034"/>
            </a:xfrm>
            <a:prstGeom prst="rect">
              <a:avLst/>
            </a:prstGeom>
          </p:spPr>
          <p:txBody>
            <a:bodyPr lIns="0" tIns="0" rIns="0" bIns="0" rtlCol="0" anchor="t">
              <a:spAutoFit/>
            </a:bodyPr>
            <a:lstStyle/>
            <a:p>
              <a:pPr>
                <a:lnSpc>
                  <a:spcPts val="3450"/>
                </a:lnSpc>
              </a:pPr>
              <a:endParaRPr/>
            </a:p>
          </p:txBody>
        </p:sp>
        <p:sp>
          <p:nvSpPr>
            <p:cNvPr id="6" name="TextBox 6"/>
            <p:cNvSpPr txBox="1"/>
            <p:nvPr/>
          </p:nvSpPr>
          <p:spPr>
            <a:xfrm>
              <a:off x="0" y="228600"/>
              <a:ext cx="14323241" cy="6269565"/>
            </a:xfrm>
            <a:prstGeom prst="rect">
              <a:avLst/>
            </a:prstGeom>
          </p:spPr>
          <p:txBody>
            <a:bodyPr lIns="0" tIns="0" rIns="0" bIns="0" rtlCol="0" anchor="t">
              <a:spAutoFit/>
            </a:bodyPr>
            <a:lstStyle/>
            <a:p>
              <a:pPr>
                <a:lnSpc>
                  <a:spcPts val="9024"/>
                </a:lnSpc>
              </a:pPr>
              <a:r>
                <a:rPr lang="en-US" sz="9499" spc="-474">
                  <a:solidFill>
                    <a:srgbClr val="000000"/>
                  </a:solidFill>
                  <a:latin typeface="DM Sans Bold"/>
                </a:rPr>
                <a:t>“LECTO DE PSICOPATOLOGÍAS (DEPRESIÓN)”</a:t>
              </a:r>
            </a:p>
            <a:p>
              <a:pPr>
                <a:lnSpc>
                  <a:spcPts val="9024"/>
                </a:lnSpc>
              </a:pPr>
              <a:endParaRPr lang="en-US" sz="9499" spc="-474">
                <a:solidFill>
                  <a:srgbClr val="000000"/>
                </a:solidFill>
                <a:latin typeface="DM Sans Bold"/>
              </a:endParaRPr>
            </a:p>
          </p:txBody>
        </p:sp>
      </p:grpSp>
      <p:pic>
        <p:nvPicPr>
          <p:cNvPr id="7" name="Picture 7"/>
          <p:cNvPicPr>
            <a:picLocks noChangeAspect="1"/>
          </p:cNvPicPr>
          <p:nvPr/>
        </p:nvPicPr>
        <p:blipFill>
          <a:blip r:embed="rId4"/>
          <a:srcRect/>
          <a:stretch>
            <a:fillRect/>
          </a:stretch>
        </p:blipFill>
        <p:spPr>
          <a:xfrm>
            <a:off x="15868464" y="110153"/>
            <a:ext cx="2031609" cy="1837093"/>
          </a:xfrm>
          <a:prstGeom prst="rect">
            <a:avLst/>
          </a:prstGeom>
        </p:spPr>
      </p:pic>
      <p:grpSp>
        <p:nvGrpSpPr>
          <p:cNvPr id="8" name="Group 8"/>
          <p:cNvGrpSpPr/>
          <p:nvPr/>
        </p:nvGrpSpPr>
        <p:grpSpPr>
          <a:xfrm>
            <a:off x="1028700" y="1028700"/>
            <a:ext cx="1572441" cy="547539"/>
            <a:chOff x="0" y="0"/>
            <a:chExt cx="2096588" cy="730051"/>
          </a:xfrm>
        </p:grpSpPr>
        <p:sp>
          <p:nvSpPr>
            <p:cNvPr id="9" name="TextBox 9"/>
            <p:cNvSpPr txBox="1"/>
            <p:nvPr/>
          </p:nvSpPr>
          <p:spPr>
            <a:xfrm>
              <a:off x="0" y="-38100"/>
              <a:ext cx="2096588" cy="352212"/>
            </a:xfrm>
            <a:prstGeom prst="rect">
              <a:avLst/>
            </a:prstGeom>
          </p:spPr>
          <p:txBody>
            <a:bodyPr lIns="0" tIns="0" rIns="0" bIns="0" rtlCol="0" anchor="t">
              <a:spAutoFit/>
            </a:bodyPr>
            <a:lstStyle/>
            <a:p>
              <a:pPr algn="just">
                <a:lnSpc>
                  <a:spcPts val="2240"/>
                </a:lnSpc>
              </a:pPr>
              <a:r>
                <a:rPr lang="en-US" sz="1600" spc="80">
                  <a:solidFill>
                    <a:srgbClr val="FF66C4"/>
                  </a:solidFill>
                  <a:latin typeface="DM Sans Bold"/>
                </a:rPr>
                <a:t>FECHA</a:t>
              </a:r>
            </a:p>
          </p:txBody>
        </p:sp>
        <p:sp>
          <p:nvSpPr>
            <p:cNvPr id="10" name="TextBox 10"/>
            <p:cNvSpPr txBox="1"/>
            <p:nvPr/>
          </p:nvSpPr>
          <p:spPr>
            <a:xfrm>
              <a:off x="0" y="377840"/>
              <a:ext cx="2096588" cy="352212"/>
            </a:xfrm>
            <a:prstGeom prst="rect">
              <a:avLst/>
            </a:prstGeom>
          </p:spPr>
          <p:txBody>
            <a:bodyPr lIns="0" tIns="0" rIns="0" bIns="0" rtlCol="0" anchor="t">
              <a:spAutoFit/>
            </a:bodyPr>
            <a:lstStyle/>
            <a:p>
              <a:pPr algn="just">
                <a:lnSpc>
                  <a:spcPts val="2240"/>
                </a:lnSpc>
              </a:pPr>
              <a:r>
                <a:rPr lang="en-US" sz="1600">
                  <a:solidFill>
                    <a:srgbClr val="000000"/>
                  </a:solidFill>
                  <a:latin typeface="DM Sans"/>
                </a:rPr>
                <a:t>21-2-2022</a:t>
              </a:r>
            </a:p>
          </p:txBody>
        </p:sp>
      </p:grpSp>
      <p:grpSp>
        <p:nvGrpSpPr>
          <p:cNvPr id="11" name="Group 11"/>
          <p:cNvGrpSpPr/>
          <p:nvPr/>
        </p:nvGrpSpPr>
        <p:grpSpPr>
          <a:xfrm>
            <a:off x="2601141" y="1028700"/>
            <a:ext cx="2754724" cy="547539"/>
            <a:chOff x="0" y="0"/>
            <a:chExt cx="3672966" cy="730051"/>
          </a:xfrm>
        </p:grpSpPr>
        <p:sp>
          <p:nvSpPr>
            <p:cNvPr id="12" name="TextBox 12"/>
            <p:cNvSpPr txBox="1"/>
            <p:nvPr/>
          </p:nvSpPr>
          <p:spPr>
            <a:xfrm>
              <a:off x="0" y="-38100"/>
              <a:ext cx="3672966" cy="352212"/>
            </a:xfrm>
            <a:prstGeom prst="rect">
              <a:avLst/>
            </a:prstGeom>
          </p:spPr>
          <p:txBody>
            <a:bodyPr lIns="0" tIns="0" rIns="0" bIns="0" rtlCol="0" anchor="t">
              <a:spAutoFit/>
            </a:bodyPr>
            <a:lstStyle/>
            <a:p>
              <a:pPr algn="just">
                <a:lnSpc>
                  <a:spcPts val="2240"/>
                </a:lnSpc>
              </a:pPr>
              <a:r>
                <a:rPr lang="en-US" sz="1600" spc="80">
                  <a:solidFill>
                    <a:srgbClr val="FF66C4"/>
                  </a:solidFill>
                  <a:latin typeface="DM Sans Bold"/>
                </a:rPr>
                <a:t>GRUPO</a:t>
              </a:r>
            </a:p>
          </p:txBody>
        </p:sp>
        <p:sp>
          <p:nvSpPr>
            <p:cNvPr id="13" name="TextBox 13"/>
            <p:cNvSpPr txBox="1"/>
            <p:nvPr/>
          </p:nvSpPr>
          <p:spPr>
            <a:xfrm>
              <a:off x="0" y="377840"/>
              <a:ext cx="3672966" cy="352212"/>
            </a:xfrm>
            <a:prstGeom prst="rect">
              <a:avLst/>
            </a:prstGeom>
          </p:spPr>
          <p:txBody>
            <a:bodyPr lIns="0" tIns="0" rIns="0" bIns="0" rtlCol="0" anchor="t">
              <a:spAutoFit/>
            </a:bodyPr>
            <a:lstStyle/>
            <a:p>
              <a:pPr algn="just">
                <a:lnSpc>
                  <a:spcPts val="2240"/>
                </a:lnSpc>
              </a:pPr>
              <a:r>
                <a:rPr lang="en-US" sz="1600">
                  <a:solidFill>
                    <a:srgbClr val="000000"/>
                  </a:solidFill>
                  <a:latin typeface="DM Sans"/>
                </a:rPr>
                <a:t>#5</a:t>
              </a:r>
            </a:p>
          </p:txBody>
        </p:sp>
      </p:grpSp>
      <p:grpSp>
        <p:nvGrpSpPr>
          <p:cNvPr id="14" name="Group 14"/>
          <p:cNvGrpSpPr/>
          <p:nvPr/>
        </p:nvGrpSpPr>
        <p:grpSpPr>
          <a:xfrm>
            <a:off x="1028700" y="8434536"/>
            <a:ext cx="8115300" cy="823764"/>
            <a:chOff x="0" y="0"/>
            <a:chExt cx="10820400" cy="1098351"/>
          </a:xfrm>
        </p:grpSpPr>
        <p:sp>
          <p:nvSpPr>
            <p:cNvPr id="15" name="TextBox 15"/>
            <p:cNvSpPr txBox="1"/>
            <p:nvPr/>
          </p:nvSpPr>
          <p:spPr>
            <a:xfrm>
              <a:off x="0" y="-38100"/>
              <a:ext cx="10820400" cy="352212"/>
            </a:xfrm>
            <a:prstGeom prst="rect">
              <a:avLst/>
            </a:prstGeom>
          </p:spPr>
          <p:txBody>
            <a:bodyPr lIns="0" tIns="0" rIns="0" bIns="0" rtlCol="0" anchor="t">
              <a:spAutoFit/>
            </a:bodyPr>
            <a:lstStyle/>
            <a:p>
              <a:pPr algn="just">
                <a:lnSpc>
                  <a:spcPts val="2240"/>
                </a:lnSpc>
              </a:pPr>
              <a:r>
                <a:rPr lang="en-US" sz="1600" spc="80">
                  <a:solidFill>
                    <a:srgbClr val="FF66C4"/>
                  </a:solidFill>
                  <a:latin typeface="DM Sans Bold"/>
                </a:rPr>
                <a:t>MATERIAS </a:t>
              </a:r>
            </a:p>
          </p:txBody>
        </p:sp>
        <p:sp>
          <p:nvSpPr>
            <p:cNvPr id="16" name="TextBox 16"/>
            <p:cNvSpPr txBox="1"/>
            <p:nvPr/>
          </p:nvSpPr>
          <p:spPr>
            <a:xfrm>
              <a:off x="0" y="377840"/>
              <a:ext cx="10820400" cy="720512"/>
            </a:xfrm>
            <a:prstGeom prst="rect">
              <a:avLst/>
            </a:prstGeom>
          </p:spPr>
          <p:txBody>
            <a:bodyPr lIns="0" tIns="0" rIns="0" bIns="0" rtlCol="0" anchor="t">
              <a:spAutoFit/>
            </a:bodyPr>
            <a:lstStyle/>
            <a:p>
              <a:pPr algn="just">
                <a:lnSpc>
                  <a:spcPts val="2240"/>
                </a:lnSpc>
              </a:pPr>
              <a:r>
                <a:rPr lang="en-US" sz="1600">
                  <a:solidFill>
                    <a:srgbClr val="000000"/>
                  </a:solidFill>
                  <a:latin typeface="DM Sans"/>
                </a:rPr>
                <a:t>Fundamentos de Programación</a:t>
              </a:r>
            </a:p>
            <a:p>
              <a:pPr algn="just">
                <a:lnSpc>
                  <a:spcPts val="2240"/>
                </a:lnSpc>
              </a:pPr>
              <a:r>
                <a:rPr lang="en-US" sz="1600">
                  <a:solidFill>
                    <a:srgbClr val="000000"/>
                  </a:solidFill>
                  <a:latin typeface="DM Sans"/>
                </a:rPr>
                <a:t>Fundamentos de la Ingeniería de Software</a:t>
              </a:r>
            </a:p>
          </p:txBody>
        </p:sp>
      </p:grpSp>
      <p:grpSp>
        <p:nvGrpSpPr>
          <p:cNvPr id="17" name="Group 17"/>
          <p:cNvGrpSpPr/>
          <p:nvPr/>
        </p:nvGrpSpPr>
        <p:grpSpPr>
          <a:xfrm>
            <a:off x="93803" y="0"/>
            <a:ext cx="18288000" cy="10287000"/>
            <a:chOff x="0" y="0"/>
            <a:chExt cx="6186311" cy="3479800"/>
          </a:xfrm>
        </p:grpSpPr>
        <p:sp>
          <p:nvSpPr>
            <p:cNvPr id="18" name="Freeform 18"/>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id="4" name="TextBox 4"/>
          <p:cNvSpPr txBox="1"/>
          <p:nvPr/>
        </p:nvSpPr>
        <p:spPr>
          <a:xfrm>
            <a:off x="756596" y="1297132"/>
            <a:ext cx="9012337" cy="1349375"/>
          </a:xfrm>
          <a:prstGeom prst="rect">
            <a:avLst/>
          </a:prstGeom>
        </p:spPr>
        <p:txBody>
          <a:bodyPr lIns="0" tIns="0" rIns="0" bIns="0" rtlCol="0" anchor="t">
            <a:spAutoFit/>
          </a:bodyPr>
          <a:lstStyle/>
          <a:p>
            <a:pPr>
              <a:lnSpc>
                <a:spcPts val="10450"/>
              </a:lnSpc>
            </a:pPr>
            <a:r>
              <a:rPr lang="en-US" sz="9500" spc="-475">
                <a:solidFill>
                  <a:srgbClr val="000000"/>
                </a:solidFill>
                <a:latin typeface="DM Sans Bold"/>
              </a:rPr>
              <a:t>GRACIAS</a:t>
            </a:r>
          </a:p>
        </p:txBody>
      </p:sp>
      <p:sp>
        <p:nvSpPr>
          <p:cNvPr id="5" name="TextBox 5"/>
          <p:cNvSpPr txBox="1"/>
          <p:nvPr/>
        </p:nvSpPr>
        <p:spPr>
          <a:xfrm>
            <a:off x="756596" y="4126057"/>
            <a:ext cx="16005588" cy="4789805"/>
          </a:xfrm>
          <a:prstGeom prst="rect">
            <a:avLst/>
          </a:prstGeom>
        </p:spPr>
        <p:txBody>
          <a:bodyPr lIns="0" tIns="0" rIns="0" bIns="0" rtlCol="0" anchor="t">
            <a:spAutoFit/>
          </a:bodyPr>
          <a:lstStyle/>
          <a:p>
            <a:pPr>
              <a:lnSpc>
                <a:spcPts val="3219"/>
              </a:lnSpc>
            </a:pPr>
            <a:r>
              <a:rPr lang="en-US" sz="2299">
                <a:solidFill>
                  <a:srgbClr val="737373"/>
                </a:solidFill>
                <a:latin typeface="DM Sans"/>
              </a:rPr>
              <a:t>Betancourt, D. (2022, 10 enero). 5W2H para la Planificación: ¿Qué es y cómo se hace? Ingenio Empresa. Recuperado 25 de diciembre de 2021, de </a:t>
            </a:r>
            <a:r>
              <a:rPr lang="en-US" sz="2299">
                <a:solidFill>
                  <a:srgbClr val="737373"/>
                </a:solidFill>
                <a:latin typeface="Arimo"/>
              </a:rPr>
              <a:t>https://</a:t>
            </a:r>
            <a:r>
              <a:rPr lang="en-US" sz="2299">
                <a:solidFill>
                  <a:srgbClr val="737373"/>
                </a:solidFill>
                <a:latin typeface="DM Sans"/>
              </a:rPr>
              <a:t>www.ingenioempresa.com/5w2h/ </a:t>
            </a:r>
          </a:p>
          <a:p>
            <a:pPr>
              <a:lnSpc>
                <a:spcPts val="3219"/>
              </a:lnSpc>
            </a:pPr>
            <a:r>
              <a:rPr lang="en-US" sz="2299">
                <a:solidFill>
                  <a:srgbClr val="737373"/>
                </a:solidFill>
                <a:latin typeface="DM Sans"/>
              </a:rPr>
              <a:t>Psicología - Concepto, origen, ramas y objetivos. (s. f.). Concepto. Recuperado 10 de diciembre de 2021, de https://concepto.de/psicologia-3/ </a:t>
            </a:r>
          </a:p>
          <a:p>
            <a:pPr>
              <a:lnSpc>
                <a:spcPts val="3219"/>
              </a:lnSpc>
            </a:pPr>
            <a:r>
              <a:rPr lang="en-US" sz="2299">
                <a:solidFill>
                  <a:srgbClr val="737373"/>
                </a:solidFill>
                <a:latin typeface="DM Sans"/>
              </a:rPr>
              <a:t>CIE-11 para estadísticas de mortalidad y morbilidad. (s. f.). CIE. Recuperado 24 de diciembre de 2021, de https://icd.who.int/browse11/l-m/es#/http%3a%2f%2fid.who.int%2ficd%2fentity%2f1563440232 </a:t>
            </a:r>
          </a:p>
          <a:p>
            <a:pPr>
              <a:lnSpc>
                <a:spcPts val="3219"/>
              </a:lnSpc>
            </a:pPr>
            <a:r>
              <a:rPr lang="en-US" sz="2299">
                <a:solidFill>
                  <a:srgbClr val="737373"/>
                </a:solidFill>
                <a:latin typeface="DM Sans"/>
              </a:rPr>
              <a:t>Alan Granja, comunicación personal, 24 de diciembre de 2021) </a:t>
            </a:r>
          </a:p>
          <a:p>
            <a:pPr>
              <a:lnSpc>
                <a:spcPts val="3219"/>
              </a:lnSpc>
            </a:pPr>
            <a:r>
              <a:rPr lang="en-US" sz="2299">
                <a:solidFill>
                  <a:srgbClr val="737373"/>
                </a:solidFill>
                <a:latin typeface="DM Sans"/>
              </a:rPr>
              <a:t>Alan Granja, comunicación personal, 31 de enero de 2022)</a:t>
            </a:r>
          </a:p>
          <a:p>
            <a:pPr>
              <a:lnSpc>
                <a:spcPts val="3219"/>
              </a:lnSpc>
            </a:pPr>
            <a:r>
              <a:rPr lang="en-US" sz="2299">
                <a:solidFill>
                  <a:srgbClr val="737373"/>
                </a:solidFill>
                <a:latin typeface="DM Sans"/>
              </a:rPr>
              <a:t>Alan Granja, comunicación personal, 20 de Febrero de 2022) </a:t>
            </a:r>
          </a:p>
          <a:p>
            <a:pPr>
              <a:lnSpc>
                <a:spcPts val="3219"/>
              </a:lnSpc>
            </a:pPr>
            <a:r>
              <a:rPr lang="en-US" sz="2299">
                <a:solidFill>
                  <a:srgbClr val="737373"/>
                </a:solidFill>
                <a:latin typeface="DM Sans"/>
              </a:rPr>
              <a:t>colaboradores de Wikipedia. (2020, 18 diciembre). Dev-C++. Wikipedia, la Enciclopedia </a:t>
            </a:r>
          </a:p>
          <a:p>
            <a:pPr>
              <a:lnSpc>
                <a:spcPts val="3219"/>
              </a:lnSpc>
            </a:pPr>
            <a:r>
              <a:rPr lang="en-US" sz="2299">
                <a:solidFill>
                  <a:srgbClr val="737373"/>
                </a:solidFill>
                <a:latin typeface="DM Sans"/>
              </a:rPr>
              <a:t>libre. Recuperado 31 de enero de 2022, de https://es.wikipedia.org/wiki/Dev-C%2B%2B </a:t>
            </a:r>
          </a:p>
          <a:p>
            <a:pPr>
              <a:lnSpc>
                <a:spcPts val="3219"/>
              </a:lnSpc>
            </a:pPr>
            <a:endParaRPr lang="en-US" sz="2299">
              <a:solidFill>
                <a:srgbClr val="737373"/>
              </a:solidFill>
              <a:latin typeface="DM Sans"/>
            </a:endParaRPr>
          </a:p>
        </p:txBody>
      </p:sp>
      <p:sp>
        <p:nvSpPr>
          <p:cNvPr id="6" name="TextBox 6"/>
          <p:cNvSpPr txBox="1"/>
          <p:nvPr/>
        </p:nvSpPr>
        <p:spPr>
          <a:xfrm>
            <a:off x="756596" y="3017138"/>
            <a:ext cx="6606335" cy="365759"/>
          </a:xfrm>
          <a:prstGeom prst="rect">
            <a:avLst/>
          </a:prstGeom>
        </p:spPr>
        <p:txBody>
          <a:bodyPr lIns="0" tIns="0" rIns="0" bIns="0" rtlCol="0" anchor="t">
            <a:spAutoFit/>
          </a:bodyPr>
          <a:lstStyle/>
          <a:p>
            <a:pPr>
              <a:lnSpc>
                <a:spcPts val="2940"/>
              </a:lnSpc>
            </a:pPr>
            <a:r>
              <a:rPr lang="en-US" sz="2100" spc="-42">
                <a:solidFill>
                  <a:srgbClr val="000000"/>
                </a:solidFill>
                <a:latin typeface="DM Sans Bold"/>
              </a:rPr>
              <a:t>BIBLIOGRAFIA</a:t>
            </a:r>
          </a:p>
        </p:txBody>
      </p:sp>
      <p:pic>
        <p:nvPicPr>
          <p:cNvPr id="7" name="Picture 7"/>
          <p:cNvPicPr>
            <a:picLocks noChangeAspect="1"/>
          </p:cNvPicPr>
          <p:nvPr/>
        </p:nvPicPr>
        <p:blipFill>
          <a:blip r:embed="rId2"/>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93803"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id="4" name="Picture 4"/>
          <p:cNvPicPr>
            <a:picLocks noChangeAspect="1"/>
          </p:cNvPicPr>
          <p:nvPr/>
        </p:nvPicPr>
        <p:blipFill>
          <a:blip r:embed="rId2"/>
          <a:srcRect/>
          <a:stretch>
            <a:fillRect/>
          </a:stretch>
        </p:blipFill>
        <p:spPr>
          <a:xfrm>
            <a:off x="7227339" y="2733868"/>
            <a:ext cx="3614447" cy="4819263"/>
          </a:xfrm>
          <a:prstGeom prst="rect">
            <a:avLst/>
          </a:prstGeom>
        </p:spPr>
      </p:pic>
      <p:pic>
        <p:nvPicPr>
          <p:cNvPr id="5" name="Picture 5"/>
          <p:cNvPicPr>
            <a:picLocks noChangeAspect="1"/>
          </p:cNvPicPr>
          <p:nvPr/>
        </p:nvPicPr>
        <p:blipFill>
          <a:blip r:embed="rId3"/>
          <a:srcRect t="5388" r="4983" b="23348"/>
          <a:stretch>
            <a:fillRect/>
          </a:stretch>
        </p:blipFill>
        <p:spPr>
          <a:xfrm>
            <a:off x="12859889" y="2733868"/>
            <a:ext cx="3614447" cy="4819263"/>
          </a:xfrm>
          <a:prstGeom prst="rect">
            <a:avLst/>
          </a:prstGeom>
        </p:spPr>
      </p:pic>
      <p:pic>
        <p:nvPicPr>
          <p:cNvPr id="6" name="Picture 6"/>
          <p:cNvPicPr>
            <a:picLocks noChangeAspect="1"/>
          </p:cNvPicPr>
          <p:nvPr/>
        </p:nvPicPr>
        <p:blipFill>
          <a:blip r:embed="rId4"/>
          <a:srcRect l="22455" t="13112" r="31548" b="8773"/>
          <a:stretch>
            <a:fillRect/>
          </a:stretch>
        </p:blipFill>
        <p:spPr>
          <a:xfrm>
            <a:off x="1599135" y="2733868"/>
            <a:ext cx="3783658" cy="4819263"/>
          </a:xfrm>
          <a:prstGeom prst="rect">
            <a:avLst/>
          </a:prstGeom>
        </p:spPr>
      </p:pic>
      <p:grpSp>
        <p:nvGrpSpPr>
          <p:cNvPr id="7" name="Group 7"/>
          <p:cNvGrpSpPr/>
          <p:nvPr/>
        </p:nvGrpSpPr>
        <p:grpSpPr>
          <a:xfrm>
            <a:off x="669120" y="7670102"/>
            <a:ext cx="4934233" cy="755014"/>
            <a:chOff x="0" y="0"/>
            <a:chExt cx="6578977" cy="1006686"/>
          </a:xfrm>
        </p:grpSpPr>
        <p:sp>
          <p:nvSpPr>
            <p:cNvPr id="8" name="TextBox 8"/>
            <p:cNvSpPr txBox="1"/>
            <p:nvPr/>
          </p:nvSpPr>
          <p:spPr>
            <a:xfrm>
              <a:off x="0" y="-47625"/>
              <a:ext cx="6578977" cy="503131"/>
            </a:xfrm>
            <a:prstGeom prst="rect">
              <a:avLst/>
            </a:prstGeom>
          </p:spPr>
          <p:txBody>
            <a:bodyPr lIns="0" tIns="0" rIns="0" bIns="0" rtlCol="0" anchor="t">
              <a:spAutoFit/>
            </a:bodyPr>
            <a:lstStyle/>
            <a:p>
              <a:pPr algn="ctr">
                <a:lnSpc>
                  <a:spcPts val="3220"/>
                </a:lnSpc>
              </a:pPr>
              <a:r>
                <a:rPr lang="en-US" sz="2300" spc="-46">
                  <a:solidFill>
                    <a:srgbClr val="000000"/>
                  </a:solidFill>
                  <a:latin typeface="DM Sans Bold"/>
                </a:rPr>
                <a:t>Joel Arguello</a:t>
              </a:r>
            </a:p>
          </p:txBody>
        </p:sp>
        <p:sp>
          <p:nvSpPr>
            <p:cNvPr id="9" name="TextBox 9"/>
            <p:cNvSpPr txBox="1"/>
            <p:nvPr/>
          </p:nvSpPr>
          <p:spPr>
            <a:xfrm>
              <a:off x="0" y="534881"/>
              <a:ext cx="6578977" cy="471805"/>
            </a:xfrm>
            <a:prstGeom prst="rect">
              <a:avLst/>
            </a:prstGeom>
          </p:spPr>
          <p:txBody>
            <a:bodyPr lIns="0" tIns="0" rIns="0" bIns="0" rtlCol="0" anchor="t">
              <a:spAutoFit/>
            </a:bodyPr>
            <a:lstStyle/>
            <a:p>
              <a:pPr>
                <a:lnSpc>
                  <a:spcPts val="2940"/>
                </a:lnSpc>
              </a:pPr>
              <a:r>
                <a:rPr lang="en-US" sz="2100">
                  <a:solidFill>
                    <a:srgbClr val="737373"/>
                  </a:solidFill>
                  <a:latin typeface="DM Sans"/>
                </a:rPr>
                <a:t>Estudiante primer nivel ing de software</a:t>
              </a:r>
            </a:p>
          </p:txBody>
        </p:sp>
      </p:grpSp>
      <p:grpSp>
        <p:nvGrpSpPr>
          <p:cNvPr id="10" name="Group 10"/>
          <p:cNvGrpSpPr/>
          <p:nvPr/>
        </p:nvGrpSpPr>
        <p:grpSpPr>
          <a:xfrm>
            <a:off x="1028700" y="977913"/>
            <a:ext cx="16230600" cy="1468119"/>
            <a:chOff x="0" y="0"/>
            <a:chExt cx="21640800" cy="1957492"/>
          </a:xfrm>
        </p:grpSpPr>
        <p:sp>
          <p:nvSpPr>
            <p:cNvPr id="11" name="TextBox 11"/>
            <p:cNvSpPr txBox="1"/>
            <p:nvPr/>
          </p:nvSpPr>
          <p:spPr>
            <a:xfrm>
              <a:off x="0" y="402800"/>
              <a:ext cx="21640800"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Integrantes</a:t>
              </a:r>
            </a:p>
          </p:txBody>
        </p:sp>
        <p:sp>
          <p:nvSpPr>
            <p:cNvPr id="12" name="TextBox 12"/>
            <p:cNvSpPr txBox="1"/>
            <p:nvPr/>
          </p:nvSpPr>
          <p:spPr>
            <a:xfrm>
              <a:off x="0" y="-28575"/>
              <a:ext cx="21640800"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INTRODUCCION</a:t>
              </a:r>
            </a:p>
          </p:txBody>
        </p:sp>
      </p:grpSp>
      <p:grpSp>
        <p:nvGrpSpPr>
          <p:cNvPr id="13" name="Group 13"/>
          <p:cNvGrpSpPr/>
          <p:nvPr/>
        </p:nvGrpSpPr>
        <p:grpSpPr>
          <a:xfrm>
            <a:off x="6676884" y="7670102"/>
            <a:ext cx="4934233" cy="755014"/>
            <a:chOff x="0" y="0"/>
            <a:chExt cx="6578977" cy="1006686"/>
          </a:xfrm>
        </p:grpSpPr>
        <p:sp>
          <p:nvSpPr>
            <p:cNvPr id="14" name="TextBox 14"/>
            <p:cNvSpPr txBox="1"/>
            <p:nvPr/>
          </p:nvSpPr>
          <p:spPr>
            <a:xfrm>
              <a:off x="0" y="-47625"/>
              <a:ext cx="6578977" cy="503131"/>
            </a:xfrm>
            <a:prstGeom prst="rect">
              <a:avLst/>
            </a:prstGeom>
          </p:spPr>
          <p:txBody>
            <a:bodyPr lIns="0" tIns="0" rIns="0" bIns="0" rtlCol="0" anchor="t">
              <a:spAutoFit/>
            </a:bodyPr>
            <a:lstStyle/>
            <a:p>
              <a:pPr algn="ctr">
                <a:lnSpc>
                  <a:spcPts val="3220"/>
                </a:lnSpc>
              </a:pPr>
              <a:r>
                <a:rPr lang="en-US" sz="2300" spc="-46">
                  <a:solidFill>
                    <a:srgbClr val="000000"/>
                  </a:solidFill>
                  <a:latin typeface="DM Sans Bold"/>
                </a:rPr>
                <a:t>Cesar Loor</a:t>
              </a:r>
            </a:p>
          </p:txBody>
        </p:sp>
        <p:sp>
          <p:nvSpPr>
            <p:cNvPr id="15" name="TextBox 15"/>
            <p:cNvSpPr txBox="1"/>
            <p:nvPr/>
          </p:nvSpPr>
          <p:spPr>
            <a:xfrm>
              <a:off x="0" y="534881"/>
              <a:ext cx="6578977" cy="471805"/>
            </a:xfrm>
            <a:prstGeom prst="rect">
              <a:avLst/>
            </a:prstGeom>
          </p:spPr>
          <p:txBody>
            <a:bodyPr lIns="0" tIns="0" rIns="0" bIns="0" rtlCol="0" anchor="t">
              <a:spAutoFit/>
            </a:bodyPr>
            <a:lstStyle/>
            <a:p>
              <a:pPr>
                <a:lnSpc>
                  <a:spcPts val="2940"/>
                </a:lnSpc>
              </a:pPr>
              <a:r>
                <a:rPr lang="en-US" sz="2100">
                  <a:solidFill>
                    <a:srgbClr val="737373"/>
                  </a:solidFill>
                  <a:latin typeface="DM Sans"/>
                </a:rPr>
                <a:t>Estudiante primer nivel ing de software</a:t>
              </a:r>
            </a:p>
          </p:txBody>
        </p:sp>
      </p:grpSp>
      <p:grpSp>
        <p:nvGrpSpPr>
          <p:cNvPr id="16" name="Group 16"/>
          <p:cNvGrpSpPr/>
          <p:nvPr/>
        </p:nvGrpSpPr>
        <p:grpSpPr>
          <a:xfrm>
            <a:off x="12199996" y="7670102"/>
            <a:ext cx="4934233" cy="755014"/>
            <a:chOff x="0" y="0"/>
            <a:chExt cx="6578977" cy="1006686"/>
          </a:xfrm>
        </p:grpSpPr>
        <p:sp>
          <p:nvSpPr>
            <p:cNvPr id="17" name="TextBox 17"/>
            <p:cNvSpPr txBox="1"/>
            <p:nvPr/>
          </p:nvSpPr>
          <p:spPr>
            <a:xfrm>
              <a:off x="0" y="-47625"/>
              <a:ext cx="6578977" cy="503131"/>
            </a:xfrm>
            <a:prstGeom prst="rect">
              <a:avLst/>
            </a:prstGeom>
          </p:spPr>
          <p:txBody>
            <a:bodyPr lIns="0" tIns="0" rIns="0" bIns="0" rtlCol="0" anchor="t">
              <a:spAutoFit/>
            </a:bodyPr>
            <a:lstStyle/>
            <a:p>
              <a:pPr algn="ctr">
                <a:lnSpc>
                  <a:spcPts val="3220"/>
                </a:lnSpc>
              </a:pPr>
              <a:r>
                <a:rPr lang="en-US" sz="2300" spc="-46">
                  <a:solidFill>
                    <a:srgbClr val="000000"/>
                  </a:solidFill>
                  <a:latin typeface="DM Sans Bold"/>
                </a:rPr>
                <a:t>Josue Villavicencio</a:t>
              </a:r>
            </a:p>
          </p:txBody>
        </p:sp>
        <p:sp>
          <p:nvSpPr>
            <p:cNvPr id="18" name="TextBox 18"/>
            <p:cNvSpPr txBox="1"/>
            <p:nvPr/>
          </p:nvSpPr>
          <p:spPr>
            <a:xfrm>
              <a:off x="0" y="534881"/>
              <a:ext cx="6578977" cy="471805"/>
            </a:xfrm>
            <a:prstGeom prst="rect">
              <a:avLst/>
            </a:prstGeom>
          </p:spPr>
          <p:txBody>
            <a:bodyPr lIns="0" tIns="0" rIns="0" bIns="0" rtlCol="0" anchor="t">
              <a:spAutoFit/>
            </a:bodyPr>
            <a:lstStyle/>
            <a:p>
              <a:pPr>
                <a:lnSpc>
                  <a:spcPts val="2940"/>
                </a:lnSpc>
              </a:pPr>
              <a:r>
                <a:rPr lang="en-US" sz="2100">
                  <a:solidFill>
                    <a:srgbClr val="737373"/>
                  </a:solidFill>
                  <a:latin typeface="DM Sans"/>
                </a:rPr>
                <a:t>Estudiante primer nivel ing de software</a:t>
              </a:r>
            </a:p>
          </p:txBody>
        </p:sp>
      </p:grpSp>
      <p:pic>
        <p:nvPicPr>
          <p:cNvPr id="19" name="Picture 19"/>
          <p:cNvPicPr>
            <a:picLocks noChangeAspect="1"/>
          </p:cNvPicPr>
          <p:nvPr/>
        </p:nvPicPr>
        <p:blipFill>
          <a:blip r:embed="rId5"/>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1028700" y="3856430"/>
            <a:ext cx="4712543" cy="1460460"/>
            <a:chOff x="0" y="0"/>
            <a:chExt cx="6283390" cy="1947279"/>
          </a:xfrm>
        </p:grpSpPr>
        <p:sp>
          <p:nvSpPr>
            <p:cNvPr id="5" name="TextBox 5"/>
            <p:cNvSpPr txBox="1"/>
            <p:nvPr/>
          </p:nvSpPr>
          <p:spPr>
            <a:xfrm>
              <a:off x="0" y="392587"/>
              <a:ext cx="6283390"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Objetivos</a:t>
              </a:r>
            </a:p>
          </p:txBody>
        </p:sp>
        <p:sp>
          <p:nvSpPr>
            <p:cNvPr id="6" name="TextBox 6"/>
            <p:cNvSpPr txBox="1"/>
            <p:nvPr/>
          </p:nvSpPr>
          <p:spPr>
            <a:xfrm>
              <a:off x="0" y="-28575"/>
              <a:ext cx="6283390"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INTRODUCCION</a:t>
              </a:r>
            </a:p>
          </p:txBody>
        </p:sp>
      </p:grpSp>
      <p:sp>
        <p:nvSpPr>
          <p:cNvPr id="7" name="TextBox 7"/>
          <p:cNvSpPr txBox="1"/>
          <p:nvPr/>
        </p:nvSpPr>
        <p:spPr>
          <a:xfrm>
            <a:off x="6548772" y="1983190"/>
            <a:ext cx="4566650" cy="737234"/>
          </a:xfrm>
          <a:prstGeom prst="rect">
            <a:avLst/>
          </a:prstGeom>
        </p:spPr>
        <p:txBody>
          <a:bodyPr lIns="0" tIns="0" rIns="0" bIns="0" rtlCol="0" anchor="t">
            <a:spAutoFit/>
          </a:bodyPr>
          <a:lstStyle/>
          <a:p>
            <a:pPr algn="just">
              <a:lnSpc>
                <a:spcPts val="2940"/>
              </a:lnSpc>
            </a:pPr>
            <a:r>
              <a:rPr lang="en-US" sz="2100" spc="-44" dirty="0">
                <a:solidFill>
                  <a:srgbClr val="000000"/>
                </a:solidFill>
                <a:ea typeface="DM Sans Bold"/>
              </a:rPr>
              <a:t>●</a:t>
            </a:r>
            <a:r>
              <a:rPr lang="en-US" sz="2100" spc="-44" dirty="0" err="1">
                <a:solidFill>
                  <a:srgbClr val="000000"/>
                </a:solidFill>
                <a:ea typeface="DM Sans Bold"/>
              </a:rPr>
              <a:t>Desarrollar</a:t>
            </a:r>
            <a:r>
              <a:rPr lang="en-US" sz="2100" spc="-44" dirty="0">
                <a:solidFill>
                  <a:srgbClr val="000000"/>
                </a:solidFill>
                <a:ea typeface="DM Sans Bold"/>
              </a:rPr>
              <a:t> una </a:t>
            </a:r>
            <a:r>
              <a:rPr lang="en-US" sz="2100" spc="-44" dirty="0" err="1">
                <a:solidFill>
                  <a:srgbClr val="000000"/>
                </a:solidFill>
                <a:ea typeface="DM Sans Bold"/>
              </a:rPr>
              <a:t>interfaz</a:t>
            </a:r>
            <a:r>
              <a:rPr lang="en-US" sz="2100" spc="-44" dirty="0">
                <a:solidFill>
                  <a:srgbClr val="000000"/>
                </a:solidFill>
                <a:ea typeface="DM Sans Bold"/>
              </a:rPr>
              <a:t> </a:t>
            </a:r>
            <a:r>
              <a:rPr lang="en-US" sz="2100" spc="-44" dirty="0" err="1">
                <a:solidFill>
                  <a:srgbClr val="000000"/>
                </a:solidFill>
                <a:ea typeface="DM Sans Bold"/>
              </a:rPr>
              <a:t>dinámica</a:t>
            </a:r>
            <a:r>
              <a:rPr lang="en-US" sz="2100" spc="-44" dirty="0">
                <a:solidFill>
                  <a:srgbClr val="000000"/>
                </a:solidFill>
                <a:ea typeface="DM Sans Bold"/>
              </a:rPr>
              <a:t> </a:t>
            </a:r>
            <a:r>
              <a:rPr lang="en-US" sz="2100" spc="-44" dirty="0" err="1">
                <a:solidFill>
                  <a:srgbClr val="000000"/>
                </a:solidFill>
                <a:ea typeface="DM Sans Bold"/>
              </a:rPr>
              <a:t>amigable</a:t>
            </a:r>
            <a:r>
              <a:rPr lang="en-US" sz="2100" spc="-44" dirty="0">
                <a:solidFill>
                  <a:srgbClr val="000000"/>
                </a:solidFill>
                <a:ea typeface="DM Sans Bold"/>
              </a:rPr>
              <a:t> con </a:t>
            </a:r>
            <a:r>
              <a:rPr lang="en-US" sz="2100" spc="-44" dirty="0" err="1">
                <a:solidFill>
                  <a:srgbClr val="000000"/>
                </a:solidFill>
                <a:ea typeface="DM Sans Bold"/>
              </a:rPr>
              <a:t>el</a:t>
            </a:r>
            <a:r>
              <a:rPr lang="en-US" sz="2100" spc="-44" dirty="0">
                <a:solidFill>
                  <a:srgbClr val="000000"/>
                </a:solidFill>
                <a:ea typeface="DM Sans Bold"/>
              </a:rPr>
              <a:t> </a:t>
            </a:r>
            <a:r>
              <a:rPr lang="en-US" sz="2100" spc="-44" dirty="0" err="1">
                <a:solidFill>
                  <a:srgbClr val="000000"/>
                </a:solidFill>
                <a:ea typeface="DM Sans Bold"/>
              </a:rPr>
              <a:t>cliente</a:t>
            </a:r>
            <a:r>
              <a:rPr lang="en-US" sz="2100" spc="-44" dirty="0">
                <a:solidFill>
                  <a:srgbClr val="000000"/>
                </a:solidFill>
                <a:ea typeface="DM Sans Bold"/>
              </a:rPr>
              <a:t>.</a:t>
            </a:r>
          </a:p>
        </p:txBody>
      </p:sp>
      <p:sp>
        <p:nvSpPr>
          <p:cNvPr id="8" name="TextBox 8"/>
          <p:cNvSpPr txBox="1"/>
          <p:nvPr/>
        </p:nvSpPr>
        <p:spPr>
          <a:xfrm>
            <a:off x="6548772" y="6330348"/>
            <a:ext cx="4566650" cy="1108709"/>
          </a:xfrm>
          <a:prstGeom prst="rect">
            <a:avLst/>
          </a:prstGeom>
        </p:spPr>
        <p:txBody>
          <a:bodyPr lIns="0" tIns="0" rIns="0" bIns="0" rtlCol="0" anchor="t">
            <a:spAutoFit/>
          </a:bodyPr>
          <a:lstStyle/>
          <a:p>
            <a:pPr algn="just">
              <a:lnSpc>
                <a:spcPts val="2940"/>
              </a:lnSpc>
            </a:pPr>
            <a:r>
              <a:rPr lang="en-US" sz="2100" spc="-42" dirty="0">
                <a:solidFill>
                  <a:srgbClr val="000000"/>
                </a:solidFill>
                <a:ea typeface="DM Sans Bold"/>
              </a:rPr>
              <a:t>●</a:t>
            </a:r>
            <a:r>
              <a:rPr lang="en-US" sz="2100" spc="-42" dirty="0" err="1">
                <a:solidFill>
                  <a:srgbClr val="000000"/>
                </a:solidFill>
                <a:ea typeface="DM Sans Bold"/>
              </a:rPr>
              <a:t>Generar</a:t>
            </a:r>
            <a:r>
              <a:rPr lang="en-US" sz="2100" spc="-42" dirty="0">
                <a:solidFill>
                  <a:srgbClr val="000000"/>
                </a:solidFill>
                <a:ea typeface="DM Sans Bold"/>
              </a:rPr>
              <a:t> un </a:t>
            </a:r>
            <a:r>
              <a:rPr lang="en-US" sz="2100" spc="-42" dirty="0" err="1">
                <a:solidFill>
                  <a:srgbClr val="000000"/>
                </a:solidFill>
                <a:ea typeface="DM Sans Bold"/>
              </a:rPr>
              <a:t>registro</a:t>
            </a:r>
            <a:r>
              <a:rPr lang="en-US" sz="2100" spc="-42" dirty="0">
                <a:solidFill>
                  <a:srgbClr val="000000"/>
                </a:solidFill>
                <a:ea typeface="DM Sans Bold"/>
              </a:rPr>
              <a:t> del </a:t>
            </a:r>
            <a:r>
              <a:rPr lang="en-US" sz="2100" spc="-42" dirty="0" err="1">
                <a:solidFill>
                  <a:srgbClr val="000000"/>
                </a:solidFill>
                <a:ea typeface="DM Sans Bold"/>
              </a:rPr>
              <a:t>paciente</a:t>
            </a:r>
            <a:r>
              <a:rPr lang="en-US" sz="2100" spc="-42" dirty="0">
                <a:solidFill>
                  <a:srgbClr val="000000"/>
                </a:solidFill>
                <a:ea typeface="DM Sans Bold"/>
              </a:rPr>
              <a:t>, </a:t>
            </a:r>
            <a:r>
              <a:rPr lang="en-US" sz="2100" spc="-42" dirty="0" err="1">
                <a:solidFill>
                  <a:srgbClr val="000000"/>
                </a:solidFill>
                <a:ea typeface="DM Sans Bold"/>
              </a:rPr>
              <a:t>escrito</a:t>
            </a:r>
            <a:r>
              <a:rPr lang="en-US" sz="2100" spc="-42" dirty="0">
                <a:solidFill>
                  <a:srgbClr val="000000"/>
                </a:solidFill>
                <a:ea typeface="DM Sans Bold"/>
              </a:rPr>
              <a:t> por </a:t>
            </a:r>
            <a:r>
              <a:rPr lang="en-US" sz="2100" spc="-42" dirty="0" err="1">
                <a:solidFill>
                  <a:srgbClr val="000000"/>
                </a:solidFill>
                <a:ea typeface="DM Sans Bold"/>
              </a:rPr>
              <a:t>el</a:t>
            </a:r>
            <a:r>
              <a:rPr lang="en-US" sz="2100" spc="-42" dirty="0">
                <a:solidFill>
                  <a:srgbClr val="000000"/>
                </a:solidFill>
                <a:ea typeface="DM Sans Bold"/>
              </a:rPr>
              <a:t> </a:t>
            </a:r>
            <a:r>
              <a:rPr lang="en-US" sz="2100" spc="-42" dirty="0" err="1">
                <a:solidFill>
                  <a:srgbClr val="000000"/>
                </a:solidFill>
                <a:ea typeface="DM Sans Bold"/>
              </a:rPr>
              <a:t>médico</a:t>
            </a:r>
            <a:r>
              <a:rPr lang="en-US" sz="2100" spc="-42" dirty="0">
                <a:solidFill>
                  <a:srgbClr val="000000"/>
                </a:solidFill>
                <a:ea typeface="DM Sans Bold"/>
              </a:rPr>
              <a:t>.</a:t>
            </a:r>
          </a:p>
          <a:p>
            <a:pPr algn="just">
              <a:lnSpc>
                <a:spcPts val="2940"/>
              </a:lnSpc>
            </a:pPr>
            <a:endParaRPr lang="en-US" sz="2100" spc="-42" dirty="0">
              <a:solidFill>
                <a:srgbClr val="000000"/>
              </a:solidFill>
              <a:ea typeface="DM Sans Bold"/>
            </a:endParaRPr>
          </a:p>
        </p:txBody>
      </p:sp>
      <p:sp>
        <p:nvSpPr>
          <p:cNvPr id="9" name="TextBox 9"/>
          <p:cNvSpPr txBox="1"/>
          <p:nvPr/>
        </p:nvSpPr>
        <p:spPr>
          <a:xfrm>
            <a:off x="6548772" y="4406266"/>
            <a:ext cx="4566650" cy="737234"/>
          </a:xfrm>
          <a:prstGeom prst="rect">
            <a:avLst/>
          </a:prstGeom>
        </p:spPr>
        <p:txBody>
          <a:bodyPr lIns="0" tIns="0" rIns="0" bIns="0" rtlCol="0" anchor="t">
            <a:spAutoFit/>
          </a:bodyPr>
          <a:lstStyle/>
          <a:p>
            <a:pPr algn="just">
              <a:lnSpc>
                <a:spcPts val="2940"/>
              </a:lnSpc>
            </a:pPr>
            <a:r>
              <a:rPr lang="en-US" sz="2100" spc="-44" dirty="0">
                <a:solidFill>
                  <a:srgbClr val="000000"/>
                </a:solidFill>
                <a:ea typeface="DM Sans Bold"/>
              </a:rPr>
              <a:t>●</a:t>
            </a:r>
            <a:r>
              <a:rPr lang="en-US" sz="2100" spc="-44" dirty="0" err="1">
                <a:solidFill>
                  <a:srgbClr val="000000"/>
                </a:solidFill>
                <a:ea typeface="DM Sans Bold"/>
              </a:rPr>
              <a:t>Detectar</a:t>
            </a:r>
            <a:r>
              <a:rPr lang="en-US" sz="2100" spc="-44" dirty="0">
                <a:solidFill>
                  <a:srgbClr val="000000"/>
                </a:solidFill>
                <a:ea typeface="DM Sans Bold"/>
              </a:rPr>
              <a:t> un </a:t>
            </a:r>
            <a:r>
              <a:rPr lang="en-US" sz="2100" spc="-44" dirty="0" err="1">
                <a:solidFill>
                  <a:srgbClr val="000000"/>
                </a:solidFill>
                <a:ea typeface="DM Sans Bold"/>
              </a:rPr>
              <a:t>nivel</a:t>
            </a:r>
            <a:r>
              <a:rPr lang="en-US" sz="2100" spc="-44" dirty="0">
                <a:solidFill>
                  <a:srgbClr val="000000"/>
                </a:solidFill>
                <a:ea typeface="DM Sans Bold"/>
              </a:rPr>
              <a:t> </a:t>
            </a:r>
            <a:r>
              <a:rPr lang="en-US" sz="2100" spc="-44" dirty="0" err="1">
                <a:solidFill>
                  <a:srgbClr val="000000"/>
                </a:solidFill>
                <a:ea typeface="DM Sans Bold"/>
              </a:rPr>
              <a:t>aproximado</a:t>
            </a:r>
            <a:r>
              <a:rPr lang="en-US" sz="2100" spc="-44" dirty="0">
                <a:solidFill>
                  <a:srgbClr val="000000"/>
                </a:solidFill>
                <a:ea typeface="DM Sans Bold"/>
              </a:rPr>
              <a:t> de </a:t>
            </a:r>
            <a:r>
              <a:rPr lang="en-US" sz="2100" spc="-44" dirty="0" err="1">
                <a:solidFill>
                  <a:srgbClr val="000000"/>
                </a:solidFill>
                <a:ea typeface="DM Sans Bold"/>
              </a:rPr>
              <a:t>depresión</a:t>
            </a:r>
            <a:r>
              <a:rPr lang="en-US" sz="2100" spc="-44" dirty="0">
                <a:solidFill>
                  <a:srgbClr val="000000"/>
                </a:solidFill>
                <a:ea typeface="DM Sans Bold"/>
              </a:rPr>
              <a:t>. </a:t>
            </a:r>
          </a:p>
        </p:txBody>
      </p:sp>
      <p:sp>
        <p:nvSpPr>
          <p:cNvPr id="10" name="TextBox 10"/>
          <p:cNvSpPr txBox="1"/>
          <p:nvPr/>
        </p:nvSpPr>
        <p:spPr>
          <a:xfrm>
            <a:off x="12333316" y="4034791"/>
            <a:ext cx="5270176" cy="1480184"/>
          </a:xfrm>
          <a:prstGeom prst="rect">
            <a:avLst/>
          </a:prstGeom>
        </p:spPr>
        <p:txBody>
          <a:bodyPr lIns="0" tIns="0" rIns="0" bIns="0" rtlCol="0" anchor="t">
            <a:spAutoFit/>
          </a:bodyPr>
          <a:lstStyle/>
          <a:p>
            <a:pPr algn="just">
              <a:lnSpc>
                <a:spcPts val="2940"/>
              </a:lnSpc>
            </a:pPr>
            <a:r>
              <a:rPr lang="en-US" sz="2100" spc="-42">
                <a:solidFill>
                  <a:srgbClr val="000000"/>
                </a:solidFill>
                <a:ea typeface="DM Sans Bold"/>
              </a:rPr>
              <a:t>●Realizar pruebas caja blanca, caja negra y reporte de errores de funcionalidad para verificar si se cumplen los requisitos especificados por el cliente.</a:t>
            </a:r>
          </a:p>
        </p:txBody>
      </p:sp>
      <p:pic>
        <p:nvPicPr>
          <p:cNvPr id="11" name="Picture 11"/>
          <p:cNvPicPr>
            <a:picLocks noChangeAspect="1"/>
          </p:cNvPicPr>
          <p:nvPr/>
        </p:nvPicPr>
        <p:blipFill>
          <a:blip r:embed="rId2"/>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2495919" y="1767092"/>
            <a:ext cx="13296163" cy="3776344"/>
            <a:chOff x="0" y="0"/>
            <a:chExt cx="17728217" cy="5035125"/>
          </a:xfrm>
        </p:grpSpPr>
        <p:sp>
          <p:nvSpPr>
            <p:cNvPr id="5" name="TextBox 5"/>
            <p:cNvSpPr txBox="1"/>
            <p:nvPr/>
          </p:nvSpPr>
          <p:spPr>
            <a:xfrm>
              <a:off x="0" y="510750"/>
              <a:ext cx="17728217" cy="4524375"/>
            </a:xfrm>
            <a:prstGeom prst="rect">
              <a:avLst/>
            </a:prstGeom>
          </p:spPr>
          <p:txBody>
            <a:bodyPr lIns="0" tIns="0" rIns="0" bIns="0" rtlCol="0" anchor="t">
              <a:spAutoFit/>
            </a:bodyPr>
            <a:lstStyle/>
            <a:p>
              <a:pPr algn="ctr">
                <a:lnSpc>
                  <a:spcPts val="6600"/>
                </a:lnSpc>
              </a:pPr>
              <a:r>
                <a:rPr lang="en-US" sz="6000" spc="-300">
                  <a:solidFill>
                    <a:srgbClr val="000000"/>
                  </a:solidFill>
                  <a:latin typeface="DM Sans Bold"/>
                </a:rPr>
                <a:t>¿Cómo podría ayudar un software que identifica a través de la escritura el estado de trastorno depresivo o somático? </a:t>
              </a:r>
            </a:p>
          </p:txBody>
        </p:sp>
        <p:sp>
          <p:nvSpPr>
            <p:cNvPr id="6" name="TextBox 6"/>
            <p:cNvSpPr txBox="1"/>
            <p:nvPr/>
          </p:nvSpPr>
          <p:spPr>
            <a:xfrm>
              <a:off x="1620799" y="-28575"/>
              <a:ext cx="14486619" cy="364700"/>
            </a:xfrm>
            <a:prstGeom prst="rect">
              <a:avLst/>
            </a:prstGeom>
          </p:spPr>
          <p:txBody>
            <a:bodyPr lIns="0" tIns="0" rIns="0" bIns="0" rtlCol="0" anchor="t">
              <a:spAutoFit/>
            </a:bodyPr>
            <a:lstStyle/>
            <a:p>
              <a:pPr algn="ctr">
                <a:lnSpc>
                  <a:spcPts val="2380"/>
                </a:lnSpc>
              </a:pPr>
              <a:r>
                <a:rPr lang="en-US" sz="1700" spc="85">
                  <a:solidFill>
                    <a:srgbClr val="FF66C4"/>
                  </a:solidFill>
                  <a:latin typeface="DM Sans Bold"/>
                </a:rPr>
                <a:t>PLANTEAMIENTO DEL PROBLEMA</a:t>
              </a:r>
            </a:p>
          </p:txBody>
        </p:sp>
      </p:grpSp>
      <p:pic>
        <p:nvPicPr>
          <p:cNvPr id="7" name="Picture 7"/>
          <p:cNvPicPr>
            <a:picLocks noChangeAspect="1"/>
          </p:cNvPicPr>
          <p:nvPr/>
        </p:nvPicPr>
        <p:blipFill>
          <a:blip r:embed="rId2"/>
          <a:srcRect/>
          <a:stretch>
            <a:fillRect/>
          </a:stretch>
        </p:blipFill>
        <p:spPr>
          <a:xfrm>
            <a:off x="15955055" y="266017"/>
            <a:ext cx="2031609" cy="1837093"/>
          </a:xfrm>
          <a:prstGeom prst="rect">
            <a:avLst/>
          </a:prstGeom>
        </p:spPr>
      </p:pic>
      <p:sp>
        <p:nvSpPr>
          <p:cNvPr id="8" name="TextBox 8"/>
          <p:cNvSpPr txBox="1"/>
          <p:nvPr/>
        </p:nvSpPr>
        <p:spPr>
          <a:xfrm>
            <a:off x="1028700" y="6119266"/>
            <a:ext cx="16230600" cy="2174875"/>
          </a:xfrm>
          <a:prstGeom prst="rect">
            <a:avLst/>
          </a:prstGeom>
        </p:spPr>
        <p:txBody>
          <a:bodyPr lIns="0" tIns="0" rIns="0" bIns="0" rtlCol="0" anchor="t">
            <a:spAutoFit/>
          </a:bodyPr>
          <a:lstStyle/>
          <a:p>
            <a:pPr algn="just">
              <a:lnSpc>
                <a:spcPts val="3499"/>
              </a:lnSpc>
            </a:pPr>
            <a:r>
              <a:rPr lang="en-US" sz="2499">
                <a:solidFill>
                  <a:srgbClr val="737373"/>
                </a:solidFill>
                <a:latin typeface="DM Sans"/>
              </a:rPr>
              <a:t>Esta es la base desde donde se formula crear un software que, a través de la escritura, detección de textos y patrones de escritura, permita y ayude dar un nivel aproximado de depresión regido por lineamientos que previamente nos da el psicólogo que va de la mano con el proyecto, logrando así ayudar a los psicólogos a una revisión más rápida. Todo esto es un aproximado ya que la ciencia de la psicología no es completamente acertada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33648" y="521406"/>
            <a:ext cx="1710352" cy="215261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39746" y="2986295"/>
            <a:ext cx="1669331" cy="1889160"/>
          </a:xfrm>
          <a:prstGeom prst="rect">
            <a:avLst/>
          </a:prstGeom>
        </p:spPr>
      </p:pic>
      <p:pic>
        <p:nvPicPr>
          <p:cNvPr id="6" name="Picture 6"/>
          <p:cNvPicPr>
            <a:picLocks noChangeAspect="1"/>
          </p:cNvPicPr>
          <p:nvPr/>
        </p:nvPicPr>
        <p:blipFill>
          <a:blip r:embed="rId6"/>
          <a:srcRect l="6484" r="6484"/>
          <a:stretch>
            <a:fillRect/>
          </a:stretch>
        </p:blipFill>
        <p:spPr>
          <a:xfrm>
            <a:off x="6250423" y="5647524"/>
            <a:ext cx="3847976" cy="964408"/>
          </a:xfrm>
          <a:prstGeom prst="rect">
            <a:avLst/>
          </a:prstGeom>
        </p:spPr>
      </p:pic>
      <p:pic>
        <p:nvPicPr>
          <p:cNvPr id="7" name="Picture 7"/>
          <p:cNvPicPr>
            <a:picLocks noChangeAspect="1"/>
          </p:cNvPicPr>
          <p:nvPr/>
        </p:nvPicPr>
        <p:blipFill>
          <a:blip r:embed="rId7"/>
          <a:srcRect/>
          <a:stretch>
            <a:fillRect/>
          </a:stretch>
        </p:blipFill>
        <p:spPr>
          <a:xfrm>
            <a:off x="6665492" y="7595350"/>
            <a:ext cx="3017838" cy="2010635"/>
          </a:xfrm>
          <a:prstGeom prst="rect">
            <a:avLst/>
          </a:prstGeom>
        </p:spPr>
      </p:pic>
      <p:grpSp>
        <p:nvGrpSpPr>
          <p:cNvPr id="8" name="Group 8"/>
          <p:cNvGrpSpPr/>
          <p:nvPr/>
        </p:nvGrpSpPr>
        <p:grpSpPr>
          <a:xfrm>
            <a:off x="10459288" y="450246"/>
            <a:ext cx="6800012" cy="2223778"/>
            <a:chOff x="0" y="0"/>
            <a:chExt cx="9066683" cy="2965037"/>
          </a:xfrm>
        </p:grpSpPr>
        <p:sp>
          <p:nvSpPr>
            <p:cNvPr id="9" name="TextBox 9"/>
            <p:cNvSpPr txBox="1"/>
            <p:nvPr/>
          </p:nvSpPr>
          <p:spPr>
            <a:xfrm>
              <a:off x="0" y="424827"/>
              <a:ext cx="9066683"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Psicologia</a:t>
              </a:r>
            </a:p>
          </p:txBody>
        </p:sp>
        <p:sp>
          <p:nvSpPr>
            <p:cNvPr id="10" name="TextBox 10"/>
            <p:cNvSpPr txBox="1"/>
            <p:nvPr/>
          </p:nvSpPr>
          <p:spPr>
            <a:xfrm>
              <a:off x="0" y="1007332"/>
              <a:ext cx="9066683" cy="1957705"/>
            </a:xfrm>
            <a:prstGeom prst="rect">
              <a:avLst/>
            </a:prstGeom>
          </p:spPr>
          <p:txBody>
            <a:bodyPr lIns="0" tIns="0" rIns="0" bIns="0" rtlCol="0" anchor="t">
              <a:spAutoFit/>
            </a:bodyPr>
            <a:lstStyle/>
            <a:p>
              <a:pPr>
                <a:lnSpc>
                  <a:spcPts val="2940"/>
                </a:lnSpc>
              </a:pPr>
              <a:r>
                <a:rPr lang="en-US" sz="2100">
                  <a:solidFill>
                    <a:srgbClr val="737373"/>
                  </a:solidFill>
                  <a:latin typeface="DM Sans"/>
                </a:rPr>
                <a:t>Ciencia que estudia los procesos mentales, las sensaciones, las percepciones y el comportamiento del ser humano, en relación con el medio ambiente físico y social que lo rodea.</a:t>
              </a:r>
            </a:p>
          </p:txBody>
        </p:sp>
        <p:sp>
          <p:nvSpPr>
            <p:cNvPr id="11" name="TextBox 11"/>
            <p:cNvSpPr txBox="1"/>
            <p:nvPr/>
          </p:nvSpPr>
          <p:spPr>
            <a:xfrm>
              <a:off x="0" y="-28575"/>
              <a:ext cx="2969964" cy="374027"/>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01</a:t>
              </a:r>
            </a:p>
          </p:txBody>
        </p:sp>
      </p:grpSp>
      <p:grpSp>
        <p:nvGrpSpPr>
          <p:cNvPr id="12" name="Group 12"/>
          <p:cNvGrpSpPr/>
          <p:nvPr/>
        </p:nvGrpSpPr>
        <p:grpSpPr>
          <a:xfrm>
            <a:off x="10459288" y="3190461"/>
            <a:ext cx="6800012" cy="1480828"/>
            <a:chOff x="0" y="0"/>
            <a:chExt cx="9066683" cy="1974437"/>
          </a:xfrm>
        </p:grpSpPr>
        <p:sp>
          <p:nvSpPr>
            <p:cNvPr id="13" name="TextBox 13"/>
            <p:cNvSpPr txBox="1"/>
            <p:nvPr/>
          </p:nvSpPr>
          <p:spPr>
            <a:xfrm>
              <a:off x="0" y="424827"/>
              <a:ext cx="9066683"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DEV C++</a:t>
              </a:r>
            </a:p>
          </p:txBody>
        </p:sp>
        <p:sp>
          <p:nvSpPr>
            <p:cNvPr id="14" name="TextBox 14"/>
            <p:cNvSpPr txBox="1"/>
            <p:nvPr/>
          </p:nvSpPr>
          <p:spPr>
            <a:xfrm>
              <a:off x="0" y="1007332"/>
              <a:ext cx="9066683" cy="967105"/>
            </a:xfrm>
            <a:prstGeom prst="rect">
              <a:avLst/>
            </a:prstGeom>
          </p:spPr>
          <p:txBody>
            <a:bodyPr lIns="0" tIns="0" rIns="0" bIns="0" rtlCol="0" anchor="t">
              <a:spAutoFit/>
            </a:bodyPr>
            <a:lstStyle/>
            <a:p>
              <a:pPr>
                <a:lnSpc>
                  <a:spcPts val="2940"/>
                </a:lnSpc>
              </a:pPr>
              <a:r>
                <a:rPr lang="en-US" sz="2100">
                  <a:solidFill>
                    <a:srgbClr val="737373"/>
                  </a:solidFill>
                  <a:latin typeface="DM Sans"/>
                </a:rPr>
                <a:t>Dev-C++ es un </a:t>
              </a:r>
              <a:r>
                <a:rPr lang="en-US" sz="2100">
                  <a:solidFill>
                    <a:srgbClr val="737373"/>
                  </a:solidFill>
                  <a:latin typeface="Arimo"/>
                </a:rPr>
                <a:t>e</a:t>
              </a:r>
              <a:r>
                <a:rPr lang="en-US" sz="2100">
                  <a:solidFill>
                    <a:srgbClr val="737373"/>
                  </a:solidFill>
                  <a:latin typeface="DM Sans"/>
                </a:rPr>
                <a:t>ntorno de desarrollo integrado (IDE) para programar en lenguaje C/C++. </a:t>
              </a:r>
            </a:p>
          </p:txBody>
        </p:sp>
        <p:sp>
          <p:nvSpPr>
            <p:cNvPr id="15" name="TextBox 15"/>
            <p:cNvSpPr txBox="1"/>
            <p:nvPr/>
          </p:nvSpPr>
          <p:spPr>
            <a:xfrm>
              <a:off x="0" y="-28575"/>
              <a:ext cx="2969964" cy="374027"/>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02</a:t>
              </a:r>
            </a:p>
          </p:txBody>
        </p:sp>
      </p:grpSp>
      <p:grpSp>
        <p:nvGrpSpPr>
          <p:cNvPr id="16" name="Group 16"/>
          <p:cNvGrpSpPr/>
          <p:nvPr/>
        </p:nvGrpSpPr>
        <p:grpSpPr>
          <a:xfrm>
            <a:off x="10459288" y="5389314"/>
            <a:ext cx="6800012" cy="1480828"/>
            <a:chOff x="0" y="0"/>
            <a:chExt cx="9066683" cy="1974437"/>
          </a:xfrm>
        </p:grpSpPr>
        <p:sp>
          <p:nvSpPr>
            <p:cNvPr id="17" name="TextBox 17"/>
            <p:cNvSpPr txBox="1"/>
            <p:nvPr/>
          </p:nvSpPr>
          <p:spPr>
            <a:xfrm>
              <a:off x="0" y="424827"/>
              <a:ext cx="9066683"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Programa de consola</a:t>
              </a:r>
            </a:p>
          </p:txBody>
        </p:sp>
        <p:sp>
          <p:nvSpPr>
            <p:cNvPr id="18" name="TextBox 18"/>
            <p:cNvSpPr txBox="1"/>
            <p:nvPr/>
          </p:nvSpPr>
          <p:spPr>
            <a:xfrm>
              <a:off x="0" y="1007332"/>
              <a:ext cx="9066683" cy="967105"/>
            </a:xfrm>
            <a:prstGeom prst="rect">
              <a:avLst/>
            </a:prstGeom>
          </p:spPr>
          <p:txBody>
            <a:bodyPr lIns="0" tIns="0" rIns="0" bIns="0" rtlCol="0" anchor="t">
              <a:spAutoFit/>
            </a:bodyPr>
            <a:lstStyle/>
            <a:p>
              <a:pPr>
                <a:lnSpc>
                  <a:spcPts val="2940"/>
                </a:lnSpc>
              </a:pPr>
              <a:r>
                <a:rPr lang="en-US" sz="2100">
                  <a:solidFill>
                    <a:srgbClr val="737373"/>
                  </a:solidFill>
                  <a:latin typeface="DM Sans"/>
                </a:rPr>
                <a:t>Una aplicación de consola es aquella que se ejecuta dentro de una ventana de línea de comandos.</a:t>
              </a:r>
            </a:p>
          </p:txBody>
        </p:sp>
        <p:sp>
          <p:nvSpPr>
            <p:cNvPr id="19" name="TextBox 19"/>
            <p:cNvSpPr txBox="1"/>
            <p:nvPr/>
          </p:nvSpPr>
          <p:spPr>
            <a:xfrm>
              <a:off x="0" y="-28575"/>
              <a:ext cx="2969964" cy="374027"/>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03</a:t>
              </a:r>
            </a:p>
          </p:txBody>
        </p:sp>
      </p:grpSp>
      <p:grpSp>
        <p:nvGrpSpPr>
          <p:cNvPr id="20" name="Group 20"/>
          <p:cNvGrpSpPr/>
          <p:nvPr/>
        </p:nvGrpSpPr>
        <p:grpSpPr>
          <a:xfrm>
            <a:off x="528415" y="4147336"/>
            <a:ext cx="5212828" cy="3000375"/>
            <a:chOff x="0" y="0"/>
            <a:chExt cx="6950437" cy="4000500"/>
          </a:xfrm>
        </p:grpSpPr>
        <p:sp>
          <p:nvSpPr>
            <p:cNvPr id="21" name="TextBox 21"/>
            <p:cNvSpPr txBox="1"/>
            <p:nvPr/>
          </p:nvSpPr>
          <p:spPr>
            <a:xfrm>
              <a:off x="0" y="3528695"/>
              <a:ext cx="6950437" cy="471805"/>
            </a:xfrm>
            <a:prstGeom prst="rect">
              <a:avLst/>
            </a:prstGeom>
          </p:spPr>
          <p:txBody>
            <a:bodyPr lIns="0" tIns="0" rIns="0" bIns="0" rtlCol="0" anchor="t">
              <a:spAutoFit/>
            </a:bodyPr>
            <a:lstStyle/>
            <a:p>
              <a:pPr>
                <a:lnSpc>
                  <a:spcPts val="2940"/>
                </a:lnSpc>
              </a:pPr>
              <a:r>
                <a:rPr lang="en-US" sz="2100">
                  <a:solidFill>
                    <a:srgbClr val="000000"/>
                  </a:solidFill>
                  <a:latin typeface="DM Sans"/>
                </a:rPr>
                <a:t>Puntos importantes acerca del proyecto</a:t>
              </a:r>
            </a:p>
          </p:txBody>
        </p:sp>
        <p:sp>
          <p:nvSpPr>
            <p:cNvPr id="22" name="TextBox 22"/>
            <p:cNvSpPr txBox="1"/>
            <p:nvPr/>
          </p:nvSpPr>
          <p:spPr>
            <a:xfrm>
              <a:off x="0" y="421850"/>
              <a:ext cx="6762830" cy="2937670"/>
            </a:xfrm>
            <a:prstGeom prst="rect">
              <a:avLst/>
            </a:prstGeom>
          </p:spPr>
          <p:txBody>
            <a:bodyPr lIns="0" tIns="0" rIns="0" bIns="0" rtlCol="0" anchor="t">
              <a:spAutoFit/>
            </a:bodyPr>
            <a:lstStyle/>
            <a:p>
              <a:pPr>
                <a:lnSpc>
                  <a:spcPts val="8562"/>
                </a:lnSpc>
              </a:pPr>
              <a:r>
                <a:rPr lang="en-US" sz="7784" spc="-389">
                  <a:solidFill>
                    <a:srgbClr val="000000"/>
                  </a:solidFill>
                  <a:latin typeface="DM Sans Bold"/>
                </a:rPr>
                <a:t>MARCO</a:t>
              </a:r>
            </a:p>
            <a:p>
              <a:pPr>
                <a:lnSpc>
                  <a:spcPts val="8562"/>
                </a:lnSpc>
              </a:pPr>
              <a:r>
                <a:rPr lang="en-US" sz="7784" spc="-389">
                  <a:solidFill>
                    <a:srgbClr val="000000"/>
                  </a:solidFill>
                  <a:latin typeface="DM Sans Bold"/>
                </a:rPr>
                <a:t>TEORICO</a:t>
              </a:r>
            </a:p>
          </p:txBody>
        </p:sp>
        <p:sp>
          <p:nvSpPr>
            <p:cNvPr id="23" name="TextBox 23"/>
            <p:cNvSpPr txBox="1"/>
            <p:nvPr/>
          </p:nvSpPr>
          <p:spPr>
            <a:xfrm>
              <a:off x="0" y="-28575"/>
              <a:ext cx="6950437"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INTRODUCCIÓN</a:t>
              </a:r>
            </a:p>
          </p:txBody>
        </p:sp>
      </p:grpSp>
      <p:grpSp>
        <p:nvGrpSpPr>
          <p:cNvPr id="24" name="Group 24"/>
          <p:cNvGrpSpPr/>
          <p:nvPr/>
        </p:nvGrpSpPr>
        <p:grpSpPr>
          <a:xfrm>
            <a:off x="10459288" y="7306538"/>
            <a:ext cx="6800012" cy="2588258"/>
            <a:chOff x="0" y="0"/>
            <a:chExt cx="9066683" cy="3451011"/>
          </a:xfrm>
        </p:grpSpPr>
        <p:sp>
          <p:nvSpPr>
            <p:cNvPr id="25" name="TextBox 25"/>
            <p:cNvSpPr txBox="1"/>
            <p:nvPr/>
          </p:nvSpPr>
          <p:spPr>
            <a:xfrm>
              <a:off x="0" y="415500"/>
              <a:ext cx="9066683"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Depresion</a:t>
              </a:r>
            </a:p>
          </p:txBody>
        </p:sp>
        <p:sp>
          <p:nvSpPr>
            <p:cNvPr id="26" name="TextBox 26"/>
            <p:cNvSpPr txBox="1"/>
            <p:nvPr/>
          </p:nvSpPr>
          <p:spPr>
            <a:xfrm>
              <a:off x="0" y="998006"/>
              <a:ext cx="9066683" cy="2453005"/>
            </a:xfrm>
            <a:prstGeom prst="rect">
              <a:avLst/>
            </a:prstGeom>
          </p:spPr>
          <p:txBody>
            <a:bodyPr lIns="0" tIns="0" rIns="0" bIns="0" rtlCol="0" anchor="t">
              <a:spAutoFit/>
            </a:bodyPr>
            <a:lstStyle/>
            <a:p>
              <a:pPr>
                <a:lnSpc>
                  <a:spcPts val="2940"/>
                </a:lnSpc>
              </a:pPr>
              <a:r>
                <a:rPr lang="en-US" sz="2100">
                  <a:solidFill>
                    <a:srgbClr val="737373"/>
                  </a:solidFill>
                  <a:latin typeface="DM Sans"/>
                </a:rPr>
                <a:t>La depresión es un trastorno mental caracterizado fundamentalmente por un bajo estado de ánimo y sentimientos de tristeza, asociados a alteraciones del comportamiento, del grado de actividad y del pensamiento.</a:t>
              </a:r>
            </a:p>
          </p:txBody>
        </p:sp>
        <p:sp>
          <p:nvSpPr>
            <p:cNvPr id="27" name="TextBox 27"/>
            <p:cNvSpPr txBox="1"/>
            <p:nvPr/>
          </p:nvSpPr>
          <p:spPr>
            <a:xfrm>
              <a:off x="0" y="-28575"/>
              <a:ext cx="2969964"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a:rPr>
                <a:t>04</a:t>
              </a:r>
            </a:p>
          </p:txBody>
        </p:sp>
      </p:grpSp>
      <p:pic>
        <p:nvPicPr>
          <p:cNvPr id="28" name="Picture 28"/>
          <p:cNvPicPr>
            <a:picLocks noChangeAspect="1"/>
          </p:cNvPicPr>
          <p:nvPr/>
        </p:nvPicPr>
        <p:blipFill>
          <a:blip r:embed="rId8"/>
          <a:srcRect/>
          <a:stretch>
            <a:fillRect/>
          </a:stretch>
        </p:blipFill>
        <p:spPr>
          <a:xfrm>
            <a:off x="316737" y="300653"/>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7291326" y="5440264"/>
            <a:ext cx="4750423" cy="3202826"/>
            <a:chOff x="0" y="0"/>
            <a:chExt cx="6333897" cy="4270434"/>
          </a:xfrm>
        </p:grpSpPr>
        <p:grpSp>
          <p:nvGrpSpPr>
            <p:cNvPr id="5" name="Group 5"/>
            <p:cNvGrpSpPr>
              <a:grpSpLocks noChangeAspect="1"/>
            </p:cNvGrpSpPr>
            <p:nvPr/>
          </p:nvGrpSpPr>
          <p:grpSpPr>
            <a:xfrm>
              <a:off x="0" y="0"/>
              <a:ext cx="6333897" cy="3562772"/>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75104" r="-75104"/>
                </a:stretch>
              </a:blipFill>
            </p:spPr>
          </p:sp>
        </p:grpSp>
        <p:sp>
          <p:nvSpPr>
            <p:cNvPr id="7" name="TextBox 7"/>
            <p:cNvSpPr txBox="1"/>
            <p:nvPr/>
          </p:nvSpPr>
          <p:spPr>
            <a:xfrm>
              <a:off x="0" y="3767303"/>
              <a:ext cx="6333897"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Examen</a:t>
              </a:r>
            </a:p>
          </p:txBody>
        </p:sp>
      </p:grpSp>
      <p:grpSp>
        <p:nvGrpSpPr>
          <p:cNvPr id="8" name="Group 8"/>
          <p:cNvGrpSpPr>
            <a:grpSpLocks noChangeAspect="1"/>
          </p:cNvGrpSpPr>
          <p:nvPr/>
        </p:nvGrpSpPr>
        <p:grpSpPr>
          <a:xfrm>
            <a:off x="7291326" y="1560713"/>
            <a:ext cx="4750423" cy="2672079"/>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4" b="-4"/>
              </a:stretch>
            </a:blipFill>
          </p:spPr>
        </p:sp>
      </p:grpSp>
      <p:grpSp>
        <p:nvGrpSpPr>
          <p:cNvPr id="10" name="Group 10"/>
          <p:cNvGrpSpPr/>
          <p:nvPr/>
        </p:nvGrpSpPr>
        <p:grpSpPr>
          <a:xfrm>
            <a:off x="12325067" y="1560713"/>
            <a:ext cx="4750423" cy="3203818"/>
            <a:chOff x="0" y="0"/>
            <a:chExt cx="6333897" cy="4271758"/>
          </a:xfrm>
        </p:grpSpPr>
        <p:sp>
          <p:nvSpPr>
            <p:cNvPr id="11" name="TextBox 11"/>
            <p:cNvSpPr txBox="1"/>
            <p:nvPr/>
          </p:nvSpPr>
          <p:spPr>
            <a:xfrm>
              <a:off x="0" y="3768627"/>
              <a:ext cx="6333897"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Menu</a:t>
              </a:r>
            </a:p>
          </p:txBody>
        </p:sp>
        <p:grpSp>
          <p:nvGrpSpPr>
            <p:cNvPr id="12" name="Group 12"/>
            <p:cNvGrpSpPr>
              <a:grpSpLocks noChangeAspect="1"/>
            </p:cNvGrpSpPr>
            <p:nvPr/>
          </p:nvGrpSpPr>
          <p:grpSpPr>
            <a:xfrm>
              <a:off x="0" y="0"/>
              <a:ext cx="6333897" cy="3562772"/>
              <a:chOff x="0" y="0"/>
              <a:chExt cx="11289030" cy="6350000"/>
            </a:xfrm>
          </p:grpSpPr>
          <p:sp>
            <p:nvSpPr>
              <p:cNvPr id="13" name="Freeform 1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31406" r="-31406"/>
                </a:stretch>
              </a:blipFill>
            </p:spPr>
          </p:sp>
        </p:grpSp>
      </p:grpSp>
      <p:grpSp>
        <p:nvGrpSpPr>
          <p:cNvPr id="14" name="Group 14"/>
          <p:cNvGrpSpPr/>
          <p:nvPr/>
        </p:nvGrpSpPr>
        <p:grpSpPr>
          <a:xfrm>
            <a:off x="12325067" y="5440264"/>
            <a:ext cx="4750423" cy="3202826"/>
            <a:chOff x="0" y="0"/>
            <a:chExt cx="6333897" cy="4270434"/>
          </a:xfrm>
        </p:grpSpPr>
        <p:grpSp>
          <p:nvGrpSpPr>
            <p:cNvPr id="15" name="Group 15"/>
            <p:cNvGrpSpPr>
              <a:grpSpLocks noChangeAspect="1"/>
            </p:cNvGrpSpPr>
            <p:nvPr/>
          </p:nvGrpSpPr>
          <p:grpSpPr>
            <a:xfrm>
              <a:off x="0" y="0"/>
              <a:ext cx="6333897" cy="3562772"/>
              <a:chOff x="0" y="0"/>
              <a:chExt cx="11289030" cy="6350000"/>
            </a:xfrm>
          </p:grpSpPr>
          <p:sp>
            <p:nvSpPr>
              <p:cNvPr id="16" name="Freeform 1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72034" r="-72034"/>
                </a:stretch>
              </a:blipFill>
            </p:spPr>
          </p:sp>
        </p:grpSp>
        <p:sp>
          <p:nvSpPr>
            <p:cNvPr id="17" name="TextBox 17"/>
            <p:cNvSpPr txBox="1"/>
            <p:nvPr/>
          </p:nvSpPr>
          <p:spPr>
            <a:xfrm>
              <a:off x="0" y="3767303"/>
              <a:ext cx="6333897" cy="503131"/>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Registro usuarios</a:t>
              </a:r>
            </a:p>
          </p:txBody>
        </p:sp>
      </p:grpSp>
      <p:sp>
        <p:nvSpPr>
          <p:cNvPr id="18" name="TextBox 18"/>
          <p:cNvSpPr txBox="1"/>
          <p:nvPr/>
        </p:nvSpPr>
        <p:spPr>
          <a:xfrm>
            <a:off x="919263" y="4126229"/>
            <a:ext cx="5459764" cy="1149350"/>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Requisitos</a:t>
            </a:r>
          </a:p>
        </p:txBody>
      </p:sp>
      <p:sp>
        <p:nvSpPr>
          <p:cNvPr id="19" name="TextBox 19"/>
          <p:cNvSpPr txBox="1"/>
          <p:nvPr/>
        </p:nvSpPr>
        <p:spPr>
          <a:xfrm>
            <a:off x="919263" y="3778885"/>
            <a:ext cx="5459764" cy="280669"/>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INTRODUCION</a:t>
            </a:r>
          </a:p>
        </p:txBody>
      </p:sp>
      <p:sp>
        <p:nvSpPr>
          <p:cNvPr id="20" name="TextBox 20"/>
          <p:cNvSpPr txBox="1"/>
          <p:nvPr/>
        </p:nvSpPr>
        <p:spPr>
          <a:xfrm>
            <a:off x="7291326" y="4375278"/>
            <a:ext cx="4750423" cy="389254"/>
          </a:xfrm>
          <a:prstGeom prst="rect">
            <a:avLst/>
          </a:prstGeom>
        </p:spPr>
        <p:txBody>
          <a:bodyPr lIns="0" tIns="0" rIns="0" bIns="0" rtlCol="0" anchor="t">
            <a:spAutoFit/>
          </a:bodyPr>
          <a:lstStyle/>
          <a:p>
            <a:pPr>
              <a:lnSpc>
                <a:spcPts val="3220"/>
              </a:lnSpc>
            </a:pPr>
            <a:r>
              <a:rPr lang="en-US" sz="2300" spc="-46">
                <a:solidFill>
                  <a:srgbClr val="000000"/>
                </a:solidFill>
                <a:latin typeface="DM Sans Bold"/>
              </a:rPr>
              <a:t>Login</a:t>
            </a:r>
          </a:p>
        </p:txBody>
      </p:sp>
      <p:pic>
        <p:nvPicPr>
          <p:cNvPr id="21" name="Picture 21"/>
          <p:cNvPicPr>
            <a:picLocks noChangeAspect="1"/>
          </p:cNvPicPr>
          <p:nvPr/>
        </p:nvPicPr>
        <p:blipFill>
          <a:blip r:embed="rId6"/>
          <a:srcRect/>
          <a:stretch>
            <a:fillRect/>
          </a:stretch>
        </p:blipFill>
        <p:spPr>
          <a:xfrm>
            <a:off x="264782" y="248699"/>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872836" y="521623"/>
            <a:ext cx="6548270" cy="3703964"/>
            <a:chOff x="0" y="0"/>
            <a:chExt cx="8731027" cy="4938619"/>
          </a:xfrm>
        </p:grpSpPr>
        <p:sp>
          <p:nvSpPr>
            <p:cNvPr id="5" name="TextBox 5"/>
            <p:cNvSpPr txBox="1"/>
            <p:nvPr/>
          </p:nvSpPr>
          <p:spPr>
            <a:xfrm>
              <a:off x="0" y="412127"/>
              <a:ext cx="8731027" cy="45264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RESULTADOS</a:t>
              </a:r>
            </a:p>
            <a:p>
              <a:pPr>
                <a:lnSpc>
                  <a:spcPts val="8800"/>
                </a:lnSpc>
              </a:pPr>
              <a:r>
                <a:rPr lang="en-US" sz="8000" spc="-400">
                  <a:solidFill>
                    <a:srgbClr val="000000"/>
                  </a:solidFill>
                  <a:latin typeface="DM Sans Bold"/>
                </a:rPr>
                <a:t>ESPERADOS</a:t>
              </a:r>
            </a:p>
            <a:p>
              <a:pPr>
                <a:lnSpc>
                  <a:spcPts val="8800"/>
                </a:lnSpc>
              </a:pPr>
              <a:endParaRPr lang="en-US" sz="8000" spc="-400">
                <a:solidFill>
                  <a:srgbClr val="000000"/>
                </a:solidFill>
                <a:latin typeface="DM Sans Bold"/>
              </a:endParaRPr>
            </a:p>
          </p:txBody>
        </p:sp>
        <p:sp>
          <p:nvSpPr>
            <p:cNvPr id="6" name="TextBox 6"/>
            <p:cNvSpPr txBox="1"/>
            <p:nvPr/>
          </p:nvSpPr>
          <p:spPr>
            <a:xfrm>
              <a:off x="0" y="-28575"/>
              <a:ext cx="8731027"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DESARROLLO</a:t>
              </a:r>
            </a:p>
          </p:txBody>
        </p:sp>
      </p:grpSp>
      <p:sp>
        <p:nvSpPr>
          <p:cNvPr id="7" name="TextBox 7"/>
          <p:cNvSpPr txBox="1"/>
          <p:nvPr/>
        </p:nvSpPr>
        <p:spPr>
          <a:xfrm>
            <a:off x="872836" y="3337585"/>
            <a:ext cx="15214169" cy="5054227"/>
          </a:xfrm>
          <a:prstGeom prst="rect">
            <a:avLst/>
          </a:prstGeom>
        </p:spPr>
        <p:txBody>
          <a:bodyPr lIns="0" tIns="0" rIns="0" bIns="0" rtlCol="0" anchor="t">
            <a:spAutoFit/>
          </a:bodyPr>
          <a:lstStyle/>
          <a:p>
            <a:pPr>
              <a:lnSpc>
                <a:spcPts val="5024"/>
              </a:lnSpc>
            </a:pPr>
            <a:r>
              <a:rPr lang="en-US" sz="3588">
                <a:solidFill>
                  <a:srgbClr val="000000"/>
                </a:solidFill>
                <a:latin typeface="DM Sans"/>
              </a:rPr>
              <a:t>Como resultado de este proyecto se espera tener una buena aceptación por parte de los psicólogos que usen el programa. Que el diagnóstico dado por la aplicación tenga una muy buena aproximación al resultado dado por un psicólogo. En relación al código y performance, dependerá del computador usado, aun así, será limitado a una cierta cantidad de palabras para no exagerar el consumo de recursos del computador y así pueda tener un excelente funcionamiento. </a:t>
            </a:r>
          </a:p>
          <a:p>
            <a:pPr>
              <a:lnSpc>
                <a:spcPts val="5024"/>
              </a:lnSpc>
            </a:pPr>
            <a:endParaRPr lang="en-US" sz="3588">
              <a:solidFill>
                <a:srgbClr val="000000"/>
              </a:solidFill>
              <a:latin typeface="DM Sans"/>
            </a:endParaRPr>
          </a:p>
        </p:txBody>
      </p:sp>
      <p:pic>
        <p:nvPicPr>
          <p:cNvPr id="8" name="Picture 8"/>
          <p:cNvPicPr>
            <a:picLocks noChangeAspect="1"/>
          </p:cNvPicPr>
          <p:nvPr/>
        </p:nvPicPr>
        <p:blipFill>
          <a:blip r:embed="rId2"/>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1028700" y="1028700"/>
            <a:ext cx="16223636" cy="1467455"/>
            <a:chOff x="0" y="0"/>
            <a:chExt cx="21631514" cy="1956606"/>
          </a:xfrm>
        </p:grpSpPr>
        <p:sp>
          <p:nvSpPr>
            <p:cNvPr id="5" name="TextBox 5"/>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CRONOGRAMA EXPRESS</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FINAL</a:t>
              </a:r>
            </a:p>
          </p:txBody>
        </p:sp>
      </p:grpSp>
      <p:sp>
        <p:nvSpPr>
          <p:cNvPr id="7" name="AutoShape 7"/>
          <p:cNvSpPr/>
          <p:nvPr/>
        </p:nvSpPr>
        <p:spPr>
          <a:xfrm>
            <a:off x="1224814" y="5364783"/>
            <a:ext cx="2639729" cy="477959"/>
          </a:xfrm>
          <a:prstGeom prst="rect">
            <a:avLst/>
          </a:prstGeom>
          <a:solidFill>
            <a:srgbClr val="60EFFF"/>
          </a:solidFill>
        </p:spPr>
      </p:sp>
      <p:sp>
        <p:nvSpPr>
          <p:cNvPr id="8" name="AutoShape 8"/>
          <p:cNvSpPr/>
          <p:nvPr/>
        </p:nvSpPr>
        <p:spPr>
          <a:xfrm>
            <a:off x="3864542" y="5364783"/>
            <a:ext cx="2639729" cy="477959"/>
          </a:xfrm>
          <a:prstGeom prst="rect">
            <a:avLst/>
          </a:prstGeom>
          <a:solidFill>
            <a:srgbClr val="4DD3FF"/>
          </a:solidFill>
        </p:spPr>
      </p:sp>
      <p:sp>
        <p:nvSpPr>
          <p:cNvPr id="9" name="AutoShape 9"/>
          <p:cNvSpPr/>
          <p:nvPr/>
        </p:nvSpPr>
        <p:spPr>
          <a:xfrm>
            <a:off x="6504271" y="5364783"/>
            <a:ext cx="2639729" cy="477959"/>
          </a:xfrm>
          <a:prstGeom prst="rect">
            <a:avLst/>
          </a:prstGeom>
          <a:solidFill>
            <a:srgbClr val="3AB6FF"/>
          </a:solidFill>
        </p:spPr>
      </p:sp>
      <p:sp>
        <p:nvSpPr>
          <p:cNvPr id="10" name="AutoShape 10"/>
          <p:cNvSpPr/>
          <p:nvPr/>
        </p:nvSpPr>
        <p:spPr>
          <a:xfrm>
            <a:off x="9144000" y="5364783"/>
            <a:ext cx="2639729" cy="477959"/>
          </a:xfrm>
          <a:prstGeom prst="rect">
            <a:avLst/>
          </a:prstGeom>
          <a:solidFill>
            <a:srgbClr val="269AFF"/>
          </a:solidFill>
        </p:spPr>
      </p:sp>
      <p:sp>
        <p:nvSpPr>
          <p:cNvPr id="11" name="AutoShape 11"/>
          <p:cNvSpPr/>
          <p:nvPr/>
        </p:nvSpPr>
        <p:spPr>
          <a:xfrm>
            <a:off x="11783729" y="5364783"/>
            <a:ext cx="2639729" cy="477959"/>
          </a:xfrm>
          <a:prstGeom prst="rect">
            <a:avLst/>
          </a:prstGeom>
          <a:solidFill>
            <a:srgbClr val="137DFF"/>
          </a:solidFill>
        </p:spPr>
      </p:sp>
      <p:sp>
        <p:nvSpPr>
          <p:cNvPr id="12" name="AutoShape 12"/>
          <p:cNvSpPr/>
          <p:nvPr/>
        </p:nvSpPr>
        <p:spPr>
          <a:xfrm>
            <a:off x="14423458" y="5364783"/>
            <a:ext cx="2639729" cy="477959"/>
          </a:xfrm>
          <a:prstGeom prst="rect">
            <a:avLst/>
          </a:prstGeom>
          <a:solidFill>
            <a:srgbClr val="0061FF"/>
          </a:solidFill>
        </p:spPr>
      </p:sp>
      <p:grpSp>
        <p:nvGrpSpPr>
          <p:cNvPr id="13" name="Group 13"/>
          <p:cNvGrpSpPr/>
          <p:nvPr/>
        </p:nvGrpSpPr>
        <p:grpSpPr>
          <a:xfrm>
            <a:off x="1035664" y="3704665"/>
            <a:ext cx="3018027" cy="1085701"/>
            <a:chOff x="0" y="0"/>
            <a:chExt cx="4024036" cy="1447602"/>
          </a:xfrm>
        </p:grpSpPr>
        <p:sp>
          <p:nvSpPr>
            <p:cNvPr id="14" name="TextBox 14"/>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INICIO PROYECTO</a:t>
              </a:r>
            </a:p>
          </p:txBody>
        </p:sp>
        <p:sp>
          <p:nvSpPr>
            <p:cNvPr id="15" name="TextBox 15"/>
            <p:cNvSpPr txBox="1"/>
            <p:nvPr/>
          </p:nvSpPr>
          <p:spPr>
            <a:xfrm>
              <a:off x="0" y="975797"/>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10/12/2021</a:t>
              </a:r>
            </a:p>
          </p:txBody>
        </p:sp>
        <p:sp>
          <p:nvSpPr>
            <p:cNvPr id="16" name="TextBox 16"/>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grpSp>
      <p:grpSp>
        <p:nvGrpSpPr>
          <p:cNvPr id="17" name="Group 17"/>
          <p:cNvGrpSpPr/>
          <p:nvPr/>
        </p:nvGrpSpPr>
        <p:grpSpPr>
          <a:xfrm>
            <a:off x="3675393" y="6411795"/>
            <a:ext cx="3018027" cy="1090620"/>
            <a:chOff x="0" y="0"/>
            <a:chExt cx="4024036" cy="1454161"/>
          </a:xfrm>
        </p:grpSpPr>
        <p:sp>
          <p:nvSpPr>
            <p:cNvPr id="18" name="TextBox 18"/>
            <p:cNvSpPr txBox="1"/>
            <p:nvPr/>
          </p:nvSpPr>
          <p:spPr>
            <a:xfrm>
              <a:off x="0" y="4311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FIN DEL PERFIL</a:t>
              </a:r>
            </a:p>
          </p:txBody>
        </p:sp>
        <p:sp>
          <p:nvSpPr>
            <p:cNvPr id="19" name="TextBox 19"/>
            <p:cNvSpPr txBox="1"/>
            <p:nvPr/>
          </p:nvSpPr>
          <p:spPr>
            <a:xfrm>
              <a:off x="0" y="982356"/>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1/01/2022</a:t>
              </a:r>
            </a:p>
          </p:txBody>
        </p:sp>
        <p:sp>
          <p:nvSpPr>
            <p:cNvPr id="20" name="TextBox 20"/>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02.</a:t>
              </a:r>
            </a:p>
          </p:txBody>
        </p:sp>
      </p:grpSp>
      <p:grpSp>
        <p:nvGrpSpPr>
          <p:cNvPr id="21" name="Group 21"/>
          <p:cNvGrpSpPr/>
          <p:nvPr/>
        </p:nvGrpSpPr>
        <p:grpSpPr>
          <a:xfrm>
            <a:off x="6315122" y="2959929"/>
            <a:ext cx="3018027" cy="1830437"/>
            <a:chOff x="0" y="0"/>
            <a:chExt cx="4024036" cy="2440583"/>
          </a:xfrm>
        </p:grpSpPr>
        <p:sp>
          <p:nvSpPr>
            <p:cNvPr id="22" name="TextBox 22"/>
            <p:cNvSpPr txBox="1"/>
            <p:nvPr/>
          </p:nvSpPr>
          <p:spPr>
            <a:xfrm>
              <a:off x="0" y="424618"/>
              <a:ext cx="4024036" cy="474185"/>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Copy &amp; Wireframes</a:t>
              </a:r>
            </a:p>
          </p:txBody>
        </p:sp>
        <p:sp>
          <p:nvSpPr>
            <p:cNvPr id="23" name="TextBox 23"/>
            <p:cNvSpPr txBox="1"/>
            <p:nvPr/>
          </p:nvSpPr>
          <p:spPr>
            <a:xfrm>
              <a:off x="0" y="978178"/>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Write copy. In parallel, design navigation and build wireframes.</a:t>
              </a:r>
            </a:p>
          </p:txBody>
        </p:sp>
        <p:sp>
          <p:nvSpPr>
            <p:cNvPr id="24" name="TextBox 24"/>
            <p:cNvSpPr txBox="1"/>
            <p:nvPr/>
          </p:nvSpPr>
          <p:spPr>
            <a:xfrm>
              <a:off x="1302031"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grpSp>
      <p:grpSp>
        <p:nvGrpSpPr>
          <p:cNvPr id="25" name="Group 25"/>
          <p:cNvGrpSpPr/>
          <p:nvPr/>
        </p:nvGrpSpPr>
        <p:grpSpPr>
          <a:xfrm>
            <a:off x="8954851" y="6421320"/>
            <a:ext cx="3018027" cy="1825831"/>
            <a:chOff x="0" y="0"/>
            <a:chExt cx="4024036" cy="2434442"/>
          </a:xfrm>
        </p:grpSpPr>
        <p:sp>
          <p:nvSpPr>
            <p:cNvPr id="26" name="TextBox 26"/>
            <p:cNvSpPr txBox="1"/>
            <p:nvPr/>
          </p:nvSpPr>
          <p:spPr>
            <a:xfrm>
              <a:off x="0" y="418477"/>
              <a:ext cx="4024036" cy="474185"/>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High-Fi Mockups</a:t>
              </a:r>
            </a:p>
          </p:txBody>
        </p:sp>
        <p:sp>
          <p:nvSpPr>
            <p:cNvPr id="27" name="TextBox 27"/>
            <p:cNvSpPr txBox="1"/>
            <p:nvPr/>
          </p:nvSpPr>
          <p:spPr>
            <a:xfrm>
              <a:off x="0" y="972037"/>
              <a:ext cx="4024036" cy="14624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Combine approved copy, visuals, and wireframes.</a:t>
              </a:r>
            </a:p>
          </p:txBody>
        </p:sp>
        <p:sp>
          <p:nvSpPr>
            <p:cNvPr id="28" name="TextBox 28"/>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04.</a:t>
              </a:r>
            </a:p>
          </p:txBody>
        </p:sp>
      </p:grpSp>
      <p:grpSp>
        <p:nvGrpSpPr>
          <p:cNvPr id="29" name="Group 29"/>
          <p:cNvGrpSpPr/>
          <p:nvPr/>
        </p:nvGrpSpPr>
        <p:grpSpPr>
          <a:xfrm>
            <a:off x="11594580" y="3704665"/>
            <a:ext cx="3018027" cy="1085701"/>
            <a:chOff x="0" y="0"/>
            <a:chExt cx="4024036" cy="1447602"/>
          </a:xfrm>
        </p:grpSpPr>
        <p:sp>
          <p:nvSpPr>
            <p:cNvPr id="30" name="TextBox 30"/>
            <p:cNvSpPr txBox="1"/>
            <p:nvPr/>
          </p:nvSpPr>
          <p:spPr>
            <a:xfrm>
              <a:off x="0" y="424618"/>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FIN REQUISITOS</a:t>
              </a:r>
            </a:p>
          </p:txBody>
        </p:sp>
        <p:sp>
          <p:nvSpPr>
            <p:cNvPr id="31" name="TextBox 31"/>
            <p:cNvSpPr txBox="1"/>
            <p:nvPr/>
          </p:nvSpPr>
          <p:spPr>
            <a:xfrm>
              <a:off x="0" y="975797"/>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20/02/22</a:t>
              </a:r>
            </a:p>
          </p:txBody>
        </p:sp>
        <p:sp>
          <p:nvSpPr>
            <p:cNvPr id="32" name="TextBox 32"/>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05.</a:t>
              </a:r>
            </a:p>
          </p:txBody>
        </p:sp>
      </p:grpSp>
      <p:grpSp>
        <p:nvGrpSpPr>
          <p:cNvPr id="33" name="Group 33"/>
          <p:cNvGrpSpPr/>
          <p:nvPr/>
        </p:nvGrpSpPr>
        <p:grpSpPr>
          <a:xfrm>
            <a:off x="14234308" y="6421320"/>
            <a:ext cx="3018027" cy="1081095"/>
            <a:chOff x="0" y="0"/>
            <a:chExt cx="4024036" cy="1441461"/>
          </a:xfrm>
        </p:grpSpPr>
        <p:sp>
          <p:nvSpPr>
            <p:cNvPr id="34" name="TextBox 34"/>
            <p:cNvSpPr txBox="1"/>
            <p:nvPr/>
          </p:nvSpPr>
          <p:spPr>
            <a:xfrm>
              <a:off x="0" y="418477"/>
              <a:ext cx="4024036" cy="4718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DEFENSA FINAL</a:t>
              </a:r>
            </a:p>
          </p:txBody>
        </p:sp>
        <p:sp>
          <p:nvSpPr>
            <p:cNvPr id="35" name="TextBox 35"/>
            <p:cNvSpPr txBox="1"/>
            <p:nvPr/>
          </p:nvSpPr>
          <p:spPr>
            <a:xfrm>
              <a:off x="0" y="969656"/>
              <a:ext cx="4024036" cy="471805"/>
            </a:xfrm>
            <a:prstGeom prst="rect">
              <a:avLst/>
            </a:prstGeom>
          </p:spPr>
          <p:txBody>
            <a:bodyPr lIns="0" tIns="0" rIns="0" bIns="0" rtlCol="0" anchor="t">
              <a:spAutoFit/>
            </a:bodyPr>
            <a:lstStyle/>
            <a:p>
              <a:pPr algn="ctr">
                <a:lnSpc>
                  <a:spcPts val="2940"/>
                </a:lnSpc>
              </a:pPr>
              <a:r>
                <a:rPr lang="en-US" sz="2100">
                  <a:solidFill>
                    <a:srgbClr val="737373"/>
                  </a:solidFill>
                  <a:latin typeface="DM Sans"/>
                </a:rPr>
                <a:t> 21/02/22 </a:t>
              </a:r>
            </a:p>
          </p:txBody>
        </p:sp>
        <p:sp>
          <p:nvSpPr>
            <p:cNvPr id="36" name="TextBox 36"/>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06.</a:t>
              </a:r>
            </a:p>
          </p:txBody>
        </p:sp>
      </p:grpSp>
      <p:sp>
        <p:nvSpPr>
          <p:cNvPr id="37" name="AutoShape 37"/>
          <p:cNvSpPr/>
          <p:nvPr/>
        </p:nvSpPr>
        <p:spPr>
          <a:xfrm rot="5400000">
            <a:off x="2354669" y="5150962"/>
            <a:ext cx="380018" cy="0"/>
          </a:xfrm>
          <a:prstGeom prst="line">
            <a:avLst/>
          </a:prstGeom>
          <a:ln w="47625" cap="rnd">
            <a:solidFill>
              <a:srgbClr val="60EFFF"/>
            </a:solidFill>
            <a:prstDash val="solid"/>
            <a:headEnd type="none" w="sm" len="sm"/>
            <a:tailEnd type="none" w="sm" len="sm"/>
          </a:ln>
        </p:spPr>
      </p:sp>
      <p:sp>
        <p:nvSpPr>
          <p:cNvPr id="38" name="AutoShape 38"/>
          <p:cNvSpPr/>
          <p:nvPr/>
        </p:nvSpPr>
        <p:spPr>
          <a:xfrm rot="5400000">
            <a:off x="5018211" y="6008939"/>
            <a:ext cx="380018" cy="0"/>
          </a:xfrm>
          <a:prstGeom prst="line">
            <a:avLst/>
          </a:prstGeom>
          <a:ln w="47625" cap="rnd">
            <a:solidFill>
              <a:srgbClr val="4DD3FF"/>
            </a:solidFill>
            <a:prstDash val="solid"/>
            <a:headEnd type="none" w="sm" len="sm"/>
            <a:tailEnd type="none" w="sm" len="sm"/>
          </a:ln>
        </p:spPr>
      </p:sp>
      <p:sp>
        <p:nvSpPr>
          <p:cNvPr id="39" name="AutoShape 39"/>
          <p:cNvSpPr/>
          <p:nvPr/>
        </p:nvSpPr>
        <p:spPr>
          <a:xfrm rot="5400000">
            <a:off x="7657939" y="5150962"/>
            <a:ext cx="380018" cy="0"/>
          </a:xfrm>
          <a:prstGeom prst="line">
            <a:avLst/>
          </a:prstGeom>
          <a:ln w="47625" cap="rnd">
            <a:solidFill>
              <a:srgbClr val="3AB6FF"/>
            </a:solidFill>
            <a:prstDash val="solid"/>
            <a:headEnd type="none" w="sm" len="sm"/>
            <a:tailEnd type="none" w="sm" len="sm"/>
          </a:ln>
        </p:spPr>
      </p:sp>
      <p:sp>
        <p:nvSpPr>
          <p:cNvPr id="40" name="AutoShape 40"/>
          <p:cNvSpPr/>
          <p:nvPr/>
        </p:nvSpPr>
        <p:spPr>
          <a:xfrm rot="5400000">
            <a:off x="10273856" y="6008939"/>
            <a:ext cx="380018" cy="0"/>
          </a:xfrm>
          <a:prstGeom prst="line">
            <a:avLst/>
          </a:prstGeom>
          <a:ln w="47625" cap="rnd">
            <a:solidFill>
              <a:srgbClr val="2C92D5"/>
            </a:solidFill>
            <a:prstDash val="solid"/>
            <a:headEnd type="none" w="sm" len="sm"/>
            <a:tailEnd type="none" w="sm" len="sm"/>
          </a:ln>
        </p:spPr>
      </p:sp>
      <p:sp>
        <p:nvSpPr>
          <p:cNvPr id="41" name="AutoShape 41"/>
          <p:cNvSpPr/>
          <p:nvPr/>
        </p:nvSpPr>
        <p:spPr>
          <a:xfrm rot="5400000">
            <a:off x="12913584" y="5150962"/>
            <a:ext cx="380018" cy="0"/>
          </a:xfrm>
          <a:prstGeom prst="line">
            <a:avLst/>
          </a:prstGeom>
          <a:ln w="47625" cap="rnd">
            <a:solidFill>
              <a:srgbClr val="137DFF"/>
            </a:solidFill>
            <a:prstDash val="solid"/>
            <a:headEnd type="none" w="sm" len="sm"/>
            <a:tailEnd type="none" w="sm" len="sm"/>
          </a:ln>
        </p:spPr>
      </p:sp>
      <p:sp>
        <p:nvSpPr>
          <p:cNvPr id="42" name="AutoShape 42"/>
          <p:cNvSpPr/>
          <p:nvPr/>
        </p:nvSpPr>
        <p:spPr>
          <a:xfrm rot="5400000">
            <a:off x="15529501" y="6008939"/>
            <a:ext cx="380018" cy="0"/>
          </a:xfrm>
          <a:prstGeom prst="line">
            <a:avLst/>
          </a:prstGeom>
          <a:ln w="47625" cap="rnd">
            <a:solidFill>
              <a:srgbClr val="0061FF"/>
            </a:solidFill>
            <a:prstDash val="solid"/>
            <a:headEnd type="none" w="sm" len="sm"/>
            <a:tailEnd type="none" w="sm" len="sm"/>
          </a:ln>
        </p:spPr>
      </p:sp>
      <p:pic>
        <p:nvPicPr>
          <p:cNvPr id="43" name="Picture 43"/>
          <p:cNvPicPr>
            <a:picLocks noChangeAspect="1"/>
          </p:cNvPicPr>
          <p:nvPr/>
        </p:nvPicPr>
        <p:blipFill>
          <a:blip r:embed="rId2"/>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0"/>
        </a:solidFill>
        <a:effectLst/>
      </p:bgPr>
    </p:bg>
    <p:spTree>
      <p:nvGrpSpPr>
        <p:cNvPr id="1" name=""/>
        <p:cNvGrpSpPr/>
        <p:nvPr/>
      </p:nvGrpSpPr>
      <p:grpSpPr>
        <a:xfrm>
          <a:off x="0" y="0"/>
          <a:ext cx="0" cy="0"/>
          <a:chOff x="0" y="0"/>
          <a:chExt cx="0" cy="0"/>
        </a:xfrm>
      </p:grpSpPr>
      <p:grpSp>
        <p:nvGrpSpPr>
          <p:cNvPr id="2" name="Group 2"/>
          <p:cNvGrpSpPr/>
          <p:nvPr/>
        </p:nvGrpSpPr>
        <p:grpSpPr>
          <a:xfrm>
            <a:off x="-3482"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id="4" name="Group 4"/>
          <p:cNvGrpSpPr/>
          <p:nvPr/>
        </p:nvGrpSpPr>
        <p:grpSpPr>
          <a:xfrm>
            <a:off x="1028700" y="1028700"/>
            <a:ext cx="16223636" cy="1467455"/>
            <a:chOff x="0" y="0"/>
            <a:chExt cx="21631514" cy="1956606"/>
          </a:xfrm>
        </p:grpSpPr>
        <p:sp>
          <p:nvSpPr>
            <p:cNvPr id="5" name="TextBox 5"/>
            <p:cNvSpPr txBox="1"/>
            <p:nvPr/>
          </p:nvSpPr>
          <p:spPr>
            <a:xfrm>
              <a:off x="0" y="401914"/>
              <a:ext cx="21631514" cy="1554692"/>
            </a:xfrm>
            <a:prstGeom prst="rect">
              <a:avLst/>
            </a:prstGeom>
          </p:spPr>
          <p:txBody>
            <a:bodyPr lIns="0" tIns="0" rIns="0" bIns="0" rtlCol="0" anchor="t">
              <a:spAutoFit/>
            </a:bodyPr>
            <a:lstStyle/>
            <a:p>
              <a:pPr>
                <a:lnSpc>
                  <a:spcPts val="8800"/>
                </a:lnSpc>
              </a:pPr>
              <a:r>
                <a:rPr lang="en-US" sz="8000" spc="-400">
                  <a:solidFill>
                    <a:srgbClr val="000000"/>
                  </a:solidFill>
                  <a:latin typeface="DM Sans Bold"/>
                </a:rPr>
                <a:t>     Humana</a:t>
              </a:r>
            </a:p>
          </p:txBody>
        </p:sp>
        <p:sp>
          <p:nvSpPr>
            <p:cNvPr id="6" name="TextBox 6"/>
            <p:cNvSpPr txBox="1"/>
            <p:nvPr/>
          </p:nvSpPr>
          <p:spPr>
            <a:xfrm>
              <a:off x="0" y="-28575"/>
              <a:ext cx="21631514" cy="364700"/>
            </a:xfrm>
            <a:prstGeom prst="rect">
              <a:avLst/>
            </a:prstGeom>
          </p:spPr>
          <p:txBody>
            <a:bodyPr lIns="0" tIns="0" rIns="0" bIns="0" rtlCol="0" anchor="t">
              <a:spAutoFit/>
            </a:bodyPr>
            <a:lstStyle/>
            <a:p>
              <a:pPr algn="just">
                <a:lnSpc>
                  <a:spcPts val="2380"/>
                </a:lnSpc>
              </a:pPr>
              <a:r>
                <a:rPr lang="en-US" sz="1700" spc="85">
                  <a:solidFill>
                    <a:srgbClr val="FF66C4"/>
                  </a:solidFill>
                  <a:latin typeface="DM Sans Bold"/>
                </a:rPr>
                <a:t>FINAL</a:t>
              </a:r>
            </a:p>
          </p:txBody>
        </p:sp>
      </p:grpSp>
      <p:grpSp>
        <p:nvGrpSpPr>
          <p:cNvPr id="7" name="Group 7"/>
          <p:cNvGrpSpPr/>
          <p:nvPr/>
        </p:nvGrpSpPr>
        <p:grpSpPr>
          <a:xfrm>
            <a:off x="2836755" y="3841994"/>
            <a:ext cx="3018027" cy="2943076"/>
            <a:chOff x="0" y="0"/>
            <a:chExt cx="4024036" cy="3924102"/>
          </a:xfrm>
        </p:grpSpPr>
        <p:sp>
          <p:nvSpPr>
            <p:cNvPr id="8" name="AutoShape 8"/>
            <p:cNvSpPr/>
            <p:nvPr/>
          </p:nvSpPr>
          <p:spPr>
            <a:xfrm>
              <a:off x="252199" y="2388264"/>
              <a:ext cx="3519638" cy="637279"/>
            </a:xfrm>
            <a:prstGeom prst="rect">
              <a:avLst/>
            </a:prstGeom>
            <a:solidFill>
              <a:srgbClr val="60EFFF"/>
            </a:solidFill>
          </p:spPr>
        </p:sp>
        <p:sp>
          <p:nvSpPr>
            <p:cNvPr id="9" name="TextBox 9"/>
            <p:cNvSpPr txBox="1"/>
            <p:nvPr/>
          </p:nvSpPr>
          <p:spPr>
            <a:xfrm>
              <a:off x="0" y="424618"/>
              <a:ext cx="4024036" cy="19577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Tutor Empresarial</a:t>
              </a:r>
            </a:p>
            <a:p>
              <a:pPr algn="ctr">
                <a:lnSpc>
                  <a:spcPts val="2940"/>
                </a:lnSpc>
              </a:pPr>
              <a:r>
                <a:rPr lang="en-US" sz="2100" spc="-24">
                  <a:solidFill>
                    <a:srgbClr val="000000"/>
                  </a:solidFill>
                  <a:latin typeface="Arimo Bold"/>
                </a:rPr>
                <a:t>Lic. Psicologia Alan Granja</a:t>
              </a:r>
            </a:p>
            <a:p>
              <a:pPr algn="ctr">
                <a:lnSpc>
                  <a:spcPts val="2940"/>
                </a:lnSpc>
              </a:pPr>
              <a:endParaRPr lang="en-US" sz="2100" spc="-24">
                <a:solidFill>
                  <a:srgbClr val="000000"/>
                </a:solidFill>
                <a:latin typeface="Arimo Bold"/>
              </a:endParaRPr>
            </a:p>
          </p:txBody>
        </p:sp>
        <p:sp>
          <p:nvSpPr>
            <p:cNvPr id="10" name="TextBox 10"/>
            <p:cNvSpPr txBox="1"/>
            <p:nvPr/>
          </p:nvSpPr>
          <p:spPr>
            <a:xfrm>
              <a:off x="0" y="2461697"/>
              <a:ext cx="4024036" cy="1462405"/>
            </a:xfrm>
            <a:prstGeom prst="rect">
              <a:avLst/>
            </a:prstGeom>
          </p:spPr>
          <p:txBody>
            <a:bodyPr lIns="0" tIns="0" rIns="0" bIns="0" rtlCol="0" anchor="t">
              <a:spAutoFit/>
            </a:bodyPr>
            <a:lstStyle/>
            <a:p>
              <a:pPr algn="ctr">
                <a:lnSpc>
                  <a:spcPts val="2940"/>
                </a:lnSpc>
              </a:pPr>
              <a:endParaRPr/>
            </a:p>
            <a:p>
              <a:pPr algn="ctr">
                <a:lnSpc>
                  <a:spcPts val="2940"/>
                </a:lnSpc>
              </a:pPr>
              <a:endParaRPr/>
            </a:p>
            <a:p>
              <a:pPr algn="ctr">
                <a:lnSpc>
                  <a:spcPts val="2940"/>
                </a:lnSpc>
              </a:pPr>
              <a:endParaRPr/>
            </a:p>
          </p:txBody>
        </p:sp>
        <p:sp>
          <p:nvSpPr>
            <p:cNvPr id="11" name="TextBox 11"/>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01.</a:t>
              </a:r>
            </a:p>
          </p:txBody>
        </p:sp>
        <p:sp>
          <p:nvSpPr>
            <p:cNvPr id="12" name="AutoShape 12"/>
            <p:cNvSpPr/>
            <p:nvPr/>
          </p:nvSpPr>
          <p:spPr>
            <a:xfrm rot="5400000">
              <a:off x="1726923" y="2183646"/>
              <a:ext cx="506690" cy="0"/>
            </a:xfrm>
            <a:prstGeom prst="line">
              <a:avLst/>
            </a:prstGeom>
            <a:ln w="63500" cap="rnd">
              <a:solidFill>
                <a:srgbClr val="60EFFF"/>
              </a:solidFill>
              <a:prstDash val="solid"/>
              <a:headEnd type="none" w="sm" len="sm"/>
              <a:tailEnd type="none" w="sm" len="sm"/>
            </a:ln>
          </p:spPr>
        </p:sp>
      </p:grpSp>
      <p:grpSp>
        <p:nvGrpSpPr>
          <p:cNvPr id="13" name="Group 13"/>
          <p:cNvGrpSpPr/>
          <p:nvPr/>
        </p:nvGrpSpPr>
        <p:grpSpPr>
          <a:xfrm>
            <a:off x="7631504" y="3906106"/>
            <a:ext cx="3018027" cy="2814852"/>
            <a:chOff x="0" y="0"/>
            <a:chExt cx="4024036" cy="3753136"/>
          </a:xfrm>
        </p:grpSpPr>
        <p:sp>
          <p:nvSpPr>
            <p:cNvPr id="14" name="AutoShape 14"/>
            <p:cNvSpPr/>
            <p:nvPr/>
          </p:nvSpPr>
          <p:spPr>
            <a:xfrm>
              <a:off x="252199" y="0"/>
              <a:ext cx="3519638" cy="637279"/>
            </a:xfrm>
            <a:prstGeom prst="rect">
              <a:avLst/>
            </a:prstGeom>
            <a:solidFill>
              <a:srgbClr val="269AFF"/>
            </a:solidFill>
          </p:spPr>
        </p:sp>
        <p:sp>
          <p:nvSpPr>
            <p:cNvPr id="15" name="TextBox 15"/>
            <p:cNvSpPr txBox="1"/>
            <p:nvPr/>
          </p:nvSpPr>
          <p:spPr>
            <a:xfrm>
              <a:off x="0" y="1739553"/>
              <a:ext cx="4024036" cy="14624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Tutor Académico</a:t>
              </a:r>
            </a:p>
            <a:p>
              <a:pPr algn="ctr">
                <a:lnSpc>
                  <a:spcPts val="2940"/>
                </a:lnSpc>
              </a:pPr>
              <a:r>
                <a:rPr lang="en-US" sz="2100" spc="-24">
                  <a:solidFill>
                    <a:srgbClr val="000000"/>
                  </a:solidFill>
                  <a:latin typeface="Arimo Bold"/>
                </a:rPr>
                <a:t>Ing. Jenny Ruiz</a:t>
              </a:r>
            </a:p>
            <a:p>
              <a:pPr algn="ctr">
                <a:lnSpc>
                  <a:spcPts val="2940"/>
                </a:lnSpc>
              </a:pPr>
              <a:endParaRPr lang="en-US" sz="2100" spc="-24">
                <a:solidFill>
                  <a:srgbClr val="000000"/>
                </a:solidFill>
                <a:latin typeface="Arimo Bold"/>
              </a:endParaRPr>
            </a:p>
          </p:txBody>
        </p:sp>
        <p:sp>
          <p:nvSpPr>
            <p:cNvPr id="16" name="TextBox 16"/>
            <p:cNvSpPr txBox="1"/>
            <p:nvPr/>
          </p:nvSpPr>
          <p:spPr>
            <a:xfrm>
              <a:off x="0" y="3281331"/>
              <a:ext cx="4024036" cy="471805"/>
            </a:xfrm>
            <a:prstGeom prst="rect">
              <a:avLst/>
            </a:prstGeom>
          </p:spPr>
          <p:txBody>
            <a:bodyPr lIns="0" tIns="0" rIns="0" bIns="0" rtlCol="0" anchor="t">
              <a:spAutoFit/>
            </a:bodyPr>
            <a:lstStyle/>
            <a:p>
              <a:pPr algn="ctr">
                <a:lnSpc>
                  <a:spcPts val="2940"/>
                </a:lnSpc>
              </a:pPr>
              <a:endParaRPr/>
            </a:p>
          </p:txBody>
        </p:sp>
        <p:sp>
          <p:nvSpPr>
            <p:cNvPr id="17" name="TextBox 17"/>
            <p:cNvSpPr txBox="1"/>
            <p:nvPr/>
          </p:nvSpPr>
          <p:spPr>
            <a:xfrm>
              <a:off x="1302031" y="1286359"/>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03.</a:t>
              </a:r>
            </a:p>
          </p:txBody>
        </p:sp>
        <p:sp>
          <p:nvSpPr>
            <p:cNvPr id="18" name="AutoShape 18"/>
            <p:cNvSpPr/>
            <p:nvPr/>
          </p:nvSpPr>
          <p:spPr>
            <a:xfrm rot="5400000">
              <a:off x="1726923" y="851627"/>
              <a:ext cx="506690" cy="0"/>
            </a:xfrm>
            <a:prstGeom prst="line">
              <a:avLst/>
            </a:prstGeom>
            <a:ln w="63500" cap="rnd">
              <a:solidFill>
                <a:srgbClr val="3AB6FF"/>
              </a:solidFill>
              <a:prstDash val="solid"/>
              <a:headEnd type="none" w="sm" len="sm"/>
              <a:tailEnd type="none" w="sm" len="sm"/>
            </a:ln>
          </p:spPr>
        </p:sp>
      </p:grpSp>
      <p:grpSp>
        <p:nvGrpSpPr>
          <p:cNvPr id="19" name="Group 19"/>
          <p:cNvGrpSpPr/>
          <p:nvPr/>
        </p:nvGrpSpPr>
        <p:grpSpPr>
          <a:xfrm>
            <a:off x="12744945" y="4101883"/>
            <a:ext cx="3018027" cy="2083234"/>
            <a:chOff x="0" y="0"/>
            <a:chExt cx="4024036" cy="2777646"/>
          </a:xfrm>
        </p:grpSpPr>
        <p:sp>
          <p:nvSpPr>
            <p:cNvPr id="20" name="AutoShape 20"/>
            <p:cNvSpPr/>
            <p:nvPr/>
          </p:nvSpPr>
          <p:spPr>
            <a:xfrm>
              <a:off x="252199" y="2140367"/>
              <a:ext cx="3519638" cy="637279"/>
            </a:xfrm>
            <a:prstGeom prst="rect">
              <a:avLst/>
            </a:prstGeom>
            <a:solidFill>
              <a:srgbClr val="0061FF"/>
            </a:solidFill>
          </p:spPr>
        </p:sp>
        <p:sp>
          <p:nvSpPr>
            <p:cNvPr id="21" name="TextBox 21"/>
            <p:cNvSpPr txBox="1"/>
            <p:nvPr/>
          </p:nvSpPr>
          <p:spPr>
            <a:xfrm>
              <a:off x="0" y="424618"/>
              <a:ext cx="4024036" cy="1462404"/>
            </a:xfrm>
            <a:prstGeom prst="rect">
              <a:avLst/>
            </a:prstGeom>
          </p:spPr>
          <p:txBody>
            <a:bodyPr lIns="0" tIns="0" rIns="0" bIns="0" rtlCol="0" anchor="t">
              <a:spAutoFit/>
            </a:bodyPr>
            <a:lstStyle/>
            <a:p>
              <a:pPr algn="ctr">
                <a:lnSpc>
                  <a:spcPts val="2940"/>
                </a:lnSpc>
              </a:pPr>
              <a:r>
                <a:rPr lang="en-US" sz="2100" spc="-42">
                  <a:solidFill>
                    <a:srgbClr val="000000"/>
                  </a:solidFill>
                  <a:latin typeface="DM Sans Bold"/>
                </a:rPr>
                <a:t>Tutor Académico</a:t>
              </a:r>
            </a:p>
            <a:p>
              <a:pPr algn="ctr">
                <a:lnSpc>
                  <a:spcPts val="2940"/>
                </a:lnSpc>
              </a:pPr>
              <a:r>
                <a:rPr lang="en-US" sz="2100" spc="-24">
                  <a:solidFill>
                    <a:srgbClr val="000000"/>
                  </a:solidFill>
                  <a:latin typeface="Arimo Bold"/>
                </a:rPr>
                <a:t>Ing. Almachi</a:t>
              </a:r>
            </a:p>
            <a:p>
              <a:pPr algn="ctr">
                <a:lnSpc>
                  <a:spcPts val="2940"/>
                </a:lnSpc>
              </a:pPr>
              <a:endParaRPr lang="en-US" sz="2100" spc="-24">
                <a:solidFill>
                  <a:srgbClr val="000000"/>
                </a:solidFill>
                <a:latin typeface="Arimo Bold"/>
              </a:endParaRPr>
            </a:p>
          </p:txBody>
        </p:sp>
        <p:sp>
          <p:nvSpPr>
            <p:cNvPr id="22" name="TextBox 22"/>
            <p:cNvSpPr txBox="1"/>
            <p:nvPr/>
          </p:nvSpPr>
          <p:spPr>
            <a:xfrm>
              <a:off x="1458159" y="-28575"/>
              <a:ext cx="1107719" cy="374027"/>
            </a:xfrm>
            <a:prstGeom prst="rect">
              <a:avLst/>
            </a:prstGeom>
          </p:spPr>
          <p:txBody>
            <a:bodyPr lIns="0" tIns="0" rIns="0" bIns="0" rtlCol="0" anchor="t">
              <a:spAutoFit/>
            </a:bodyPr>
            <a:lstStyle/>
            <a:p>
              <a:pPr marL="0" lvl="0" indent="0" algn="ctr">
                <a:lnSpc>
                  <a:spcPts val="2380"/>
                </a:lnSpc>
                <a:spcBef>
                  <a:spcPct val="0"/>
                </a:spcBef>
              </a:pPr>
              <a:r>
                <a:rPr lang="en-US" sz="1700" spc="85">
                  <a:solidFill>
                    <a:srgbClr val="FF66C4"/>
                  </a:solidFill>
                  <a:latin typeface="DM Sans Bold"/>
                </a:rPr>
                <a:t>05.</a:t>
              </a:r>
            </a:p>
          </p:txBody>
        </p:sp>
        <p:sp>
          <p:nvSpPr>
            <p:cNvPr id="23" name="AutoShape 23"/>
            <p:cNvSpPr/>
            <p:nvPr/>
          </p:nvSpPr>
          <p:spPr>
            <a:xfrm rot="5400000">
              <a:off x="1726923" y="1855272"/>
              <a:ext cx="506690" cy="0"/>
            </a:xfrm>
            <a:prstGeom prst="line">
              <a:avLst/>
            </a:prstGeom>
            <a:ln w="63500" cap="rnd">
              <a:solidFill>
                <a:srgbClr val="0061FF"/>
              </a:solidFill>
              <a:prstDash val="solid"/>
              <a:headEnd type="none" w="sm" len="sm"/>
              <a:tailEnd type="none" w="sm" len="sm"/>
            </a:ln>
          </p:spPr>
        </p:sp>
      </p:grpSp>
      <p:pic>
        <p:nvPicPr>
          <p:cNvPr id="24" name="Picture 24"/>
          <p:cNvPicPr>
            <a:picLocks noChangeAspect="1"/>
          </p:cNvPicPr>
          <p:nvPr/>
        </p:nvPicPr>
        <p:blipFill>
          <a:blip r:embed="rId2"/>
          <a:srcRect/>
          <a:stretch>
            <a:fillRect/>
          </a:stretch>
        </p:blipFill>
        <p:spPr>
          <a:xfrm>
            <a:off x="15955055" y="266017"/>
            <a:ext cx="2031609" cy="18370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716</Words>
  <Application>Microsoft Office PowerPoint</Application>
  <PresentationFormat>Personalizado</PresentationFormat>
  <Paragraphs>93</Paragraphs>
  <Slides>10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DM Sans</vt:lpstr>
      <vt:lpstr>Arimo Bold</vt:lpstr>
      <vt:lpstr>Arimo</vt:lpstr>
      <vt:lpstr>DM Sans Bold</vt: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dc:title>
  <cp:lastModifiedBy>JOEL DANIEL ARGUELLO ESPINOSA</cp:lastModifiedBy>
  <cp:revision>3</cp:revision>
  <dcterms:created xsi:type="dcterms:W3CDTF">2006-08-16T00:00:00Z</dcterms:created>
  <dcterms:modified xsi:type="dcterms:W3CDTF">2022-02-21T05:45:57Z</dcterms:modified>
  <dc:identifier>DAE47Pi25Us</dc:identifier>
</cp:coreProperties>
</file>